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79"/>
  </p:notesMasterIdLst>
  <p:sldIdLst>
    <p:sldId id="352" r:id="rId2"/>
    <p:sldId id="354" r:id="rId3"/>
    <p:sldId id="365" r:id="rId4"/>
    <p:sldId id="259" r:id="rId5"/>
    <p:sldId id="364" r:id="rId6"/>
    <p:sldId id="304" r:id="rId7"/>
    <p:sldId id="305" r:id="rId8"/>
    <p:sldId id="273" r:id="rId9"/>
    <p:sldId id="263" r:id="rId10"/>
    <p:sldId id="311" r:id="rId11"/>
    <p:sldId id="344" r:id="rId12"/>
    <p:sldId id="274" r:id="rId13"/>
    <p:sldId id="315" r:id="rId14"/>
    <p:sldId id="262" r:id="rId15"/>
    <p:sldId id="260" r:id="rId16"/>
    <p:sldId id="307" r:id="rId17"/>
    <p:sldId id="310" r:id="rId18"/>
    <p:sldId id="265" r:id="rId19"/>
    <p:sldId id="282" r:id="rId20"/>
    <p:sldId id="283" r:id="rId21"/>
    <p:sldId id="341" r:id="rId22"/>
    <p:sldId id="309" r:id="rId23"/>
    <p:sldId id="284" r:id="rId24"/>
    <p:sldId id="295" r:id="rId25"/>
    <p:sldId id="342" r:id="rId26"/>
    <p:sldId id="335" r:id="rId27"/>
    <p:sldId id="277" r:id="rId28"/>
    <p:sldId id="267" r:id="rId29"/>
    <p:sldId id="278" r:id="rId30"/>
    <p:sldId id="381" r:id="rId31"/>
    <p:sldId id="382" r:id="rId32"/>
    <p:sldId id="280" r:id="rId33"/>
    <p:sldId id="297" r:id="rId34"/>
    <p:sldId id="336" r:id="rId35"/>
    <p:sldId id="337" r:id="rId36"/>
    <p:sldId id="313" r:id="rId37"/>
    <p:sldId id="314" r:id="rId38"/>
    <p:sldId id="316" r:id="rId39"/>
    <p:sldId id="317" r:id="rId40"/>
    <p:sldId id="319" r:id="rId41"/>
    <p:sldId id="321" r:id="rId42"/>
    <p:sldId id="346" r:id="rId43"/>
    <p:sldId id="372" r:id="rId44"/>
    <p:sldId id="380" r:id="rId45"/>
    <p:sldId id="285" r:id="rId46"/>
    <p:sldId id="299" r:id="rId47"/>
    <p:sldId id="374" r:id="rId48"/>
    <p:sldId id="323" r:id="rId49"/>
    <p:sldId id="384" r:id="rId50"/>
    <p:sldId id="332" r:id="rId51"/>
    <p:sldId id="375" r:id="rId52"/>
    <p:sldId id="377" r:id="rId53"/>
    <p:sldId id="385" r:id="rId54"/>
    <p:sldId id="294" r:id="rId55"/>
    <p:sldId id="376" r:id="rId56"/>
    <p:sldId id="292" r:id="rId57"/>
    <p:sldId id="281" r:id="rId58"/>
    <p:sldId id="383" r:id="rId59"/>
    <p:sldId id="363" r:id="rId60"/>
    <p:sldId id="373" r:id="rId61"/>
    <p:sldId id="358" r:id="rId62"/>
    <p:sldId id="359" r:id="rId63"/>
    <p:sldId id="360" r:id="rId64"/>
    <p:sldId id="379" r:id="rId65"/>
    <p:sldId id="361" r:id="rId66"/>
    <p:sldId id="387" r:id="rId67"/>
    <p:sldId id="386" r:id="rId68"/>
    <p:sldId id="378" r:id="rId69"/>
    <p:sldId id="367" r:id="rId70"/>
    <p:sldId id="369" r:id="rId71"/>
    <p:sldId id="370" r:id="rId72"/>
    <p:sldId id="371" r:id="rId73"/>
    <p:sldId id="347" r:id="rId74"/>
    <p:sldId id="348" r:id="rId75"/>
    <p:sldId id="349" r:id="rId76"/>
    <p:sldId id="350" r:id="rId77"/>
    <p:sldId id="343" r:id="rId7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88280" autoAdjust="0"/>
  </p:normalViewPr>
  <p:slideViewPr>
    <p:cSldViewPr>
      <p:cViewPr>
        <p:scale>
          <a:sx n="100" d="100"/>
          <a:sy n="100" d="100"/>
        </p:scale>
        <p:origin x="-1944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P\Desktop\WA&#379;NE\kowoty%202015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/>
          <a:lstStyle/>
          <a:p>
            <a:pPr>
              <a:defRPr/>
            </a:pPr>
            <a:r>
              <a:rPr lang="pl-PL" dirty="0"/>
              <a:t>Dynamika dochodów i wydatków Gminy Niwiska na przełomie lat 1990-2020 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Dochody (w zł)</c:v>
                </c:pt>
              </c:strCache>
            </c:strRef>
          </c:tx>
          <c:invertIfNegative val="0"/>
          <c:cat>
            <c:numRef>
              <c:f>Arkusz1!$A$2:$A$5</c:f>
              <c:numCache>
                <c:formatCode>General</c:formatCode>
                <c:ptCount val="4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2020</c:v>
                </c:pt>
              </c:numCache>
            </c:numRef>
          </c:cat>
          <c:val>
            <c:numRef>
              <c:f>Arkusz1!$B$2:$B$5</c:f>
              <c:numCache>
                <c:formatCode>#,##0.00_ ;\-#,##0.00\ </c:formatCode>
                <c:ptCount val="4"/>
                <c:pt idx="0">
                  <c:v>4814059</c:v>
                </c:pt>
                <c:pt idx="1">
                  <c:v>6128503</c:v>
                </c:pt>
                <c:pt idx="2">
                  <c:v>20180550.260000002</c:v>
                </c:pt>
                <c:pt idx="3">
                  <c:v>32699515.760000002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Wydatki (w zł)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numRef>
              <c:f>Arkusz1!$A$2:$A$5</c:f>
              <c:numCache>
                <c:formatCode>General</c:formatCode>
                <c:ptCount val="4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2020</c:v>
                </c:pt>
              </c:numCache>
            </c:numRef>
          </c:cat>
          <c:val>
            <c:numRef>
              <c:f>Arkusz1!$C$2:$C$5</c:f>
              <c:numCache>
                <c:formatCode>#,##0.00_ ;\-#,##0.00\ </c:formatCode>
                <c:ptCount val="4"/>
                <c:pt idx="0">
                  <c:v>4579636</c:v>
                </c:pt>
                <c:pt idx="1">
                  <c:v>6123302</c:v>
                </c:pt>
                <c:pt idx="2">
                  <c:v>21108830.27</c:v>
                </c:pt>
                <c:pt idx="3">
                  <c:v>33812547.700000003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954880"/>
        <c:axId val="104956672"/>
      </c:barChart>
      <c:catAx>
        <c:axId val="10495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04956672"/>
        <c:crosses val="autoZero"/>
        <c:auto val="1"/>
        <c:lblAlgn val="ctr"/>
        <c:lblOffset val="100"/>
        <c:noMultiLvlLbl val="0"/>
      </c:catAx>
      <c:valAx>
        <c:axId val="104956672"/>
        <c:scaling>
          <c:orientation val="minMax"/>
        </c:scaling>
        <c:delete val="0"/>
        <c:axPos val="l"/>
        <c:majorGridlines/>
        <c:numFmt formatCode="#,##0.00_ ;\-#,##0.00\ " sourceLinked="1"/>
        <c:majorTickMark val="none"/>
        <c:minorTickMark val="none"/>
        <c:tickLblPos val="nextTo"/>
        <c:crossAx val="10495488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400"/>
            </a:pPr>
            <a:endParaRPr lang="pl-PL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l-PL" dirty="0"/>
              <a:t>Dochody i wydatki w latach 1995 - 2015 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104292736"/>
        <c:axId val="104294272"/>
        <c:axId val="0"/>
      </c:bar3DChart>
      <c:catAx>
        <c:axId val="104292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04294272"/>
        <c:crosses val="autoZero"/>
        <c:auto val="1"/>
        <c:lblAlgn val="ctr"/>
        <c:lblOffset val="100"/>
        <c:noMultiLvlLbl val="0"/>
      </c:catAx>
      <c:valAx>
        <c:axId val="104294272"/>
        <c:scaling>
          <c:orientation val="minMax"/>
        </c:scaling>
        <c:delete val="0"/>
        <c:axPos val="l"/>
        <c:numFmt formatCode="_-* #,##0.00\ [$zł-415]_-;\-* #,##0.00\ [$zł-415]_-;_-* &quot;-&quot;??\ [$zł-415]_-;_-@_-" sourceLinked="1"/>
        <c:majorTickMark val="none"/>
        <c:minorTickMark val="none"/>
        <c:tickLblPos val="nextTo"/>
        <c:crossAx val="10429273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600">
                <a:solidFill>
                  <a:schemeClr val="tx2"/>
                </a:solidFill>
              </a:defRPr>
            </a:pPr>
            <a:r>
              <a:rPr lang="pl-PL" dirty="0"/>
              <a:t>Nakłady Inwestycje (w zł)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Nakłady Inwestycje (w zł)</c:v>
                </c:pt>
              </c:strCache>
            </c:strRef>
          </c:tx>
          <c:invertIfNegative val="0"/>
          <c:cat>
            <c:numRef>
              <c:f>Arkusz1!$A$2:$A$26</c:f>
              <c:numCache>
                <c:formatCode>General</c:formatCode>
                <c:ptCount val="25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</c:numCache>
            </c:numRef>
          </c:cat>
          <c:val>
            <c:numRef>
              <c:f>Arkusz1!$B$2:$B$26</c:f>
              <c:numCache>
                <c:formatCode>#,##0.00;[Red]#,##0.00</c:formatCode>
                <c:ptCount val="25"/>
                <c:pt idx="0">
                  <c:v>1276128</c:v>
                </c:pt>
                <c:pt idx="1">
                  <c:v>1206966</c:v>
                </c:pt>
                <c:pt idx="2">
                  <c:v>1669532</c:v>
                </c:pt>
                <c:pt idx="3">
                  <c:v>666189</c:v>
                </c:pt>
                <c:pt idx="4">
                  <c:v>465745</c:v>
                </c:pt>
                <c:pt idx="5">
                  <c:v>551612</c:v>
                </c:pt>
                <c:pt idx="6">
                  <c:v>494669</c:v>
                </c:pt>
                <c:pt idx="7">
                  <c:v>1604046</c:v>
                </c:pt>
                <c:pt idx="8">
                  <c:v>2121967</c:v>
                </c:pt>
                <c:pt idx="9">
                  <c:v>2337214</c:v>
                </c:pt>
                <c:pt idx="10">
                  <c:v>2633340.7200000002</c:v>
                </c:pt>
                <c:pt idx="11">
                  <c:v>2167405.25</c:v>
                </c:pt>
                <c:pt idx="12">
                  <c:v>2602094.08</c:v>
                </c:pt>
                <c:pt idx="13">
                  <c:v>6417504.2999999998</c:v>
                </c:pt>
                <c:pt idx="14">
                  <c:v>6861777.5099999998</c:v>
                </c:pt>
                <c:pt idx="15">
                  <c:v>6927370.1799999997</c:v>
                </c:pt>
                <c:pt idx="16">
                  <c:v>5462940.4299999997</c:v>
                </c:pt>
                <c:pt idx="17">
                  <c:v>3112660.65</c:v>
                </c:pt>
                <c:pt idx="18">
                  <c:v>4315290.37</c:v>
                </c:pt>
                <c:pt idx="19">
                  <c:v>5494276.4299999997</c:v>
                </c:pt>
                <c:pt idx="20">
                  <c:v>3429279.12</c:v>
                </c:pt>
                <c:pt idx="21">
                  <c:v>4435062.01</c:v>
                </c:pt>
                <c:pt idx="22">
                  <c:v>7141944.1799999997</c:v>
                </c:pt>
                <c:pt idx="23">
                  <c:v>5030396.22</c:v>
                </c:pt>
                <c:pt idx="24">
                  <c:v>3794747.56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104704256"/>
        <c:axId val="104706048"/>
        <c:axId val="0"/>
      </c:bar3DChart>
      <c:catAx>
        <c:axId val="104704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pl-PL"/>
          </a:p>
        </c:txPr>
        <c:crossAx val="104706048"/>
        <c:crosses val="autoZero"/>
        <c:auto val="1"/>
        <c:lblAlgn val="ctr"/>
        <c:lblOffset val="100"/>
        <c:noMultiLvlLbl val="0"/>
      </c:catAx>
      <c:valAx>
        <c:axId val="104706048"/>
        <c:scaling>
          <c:orientation val="minMax"/>
        </c:scaling>
        <c:delete val="0"/>
        <c:axPos val="l"/>
        <c:majorGridlines/>
        <c:numFmt formatCode="#,##0;[Red]#,##0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400"/>
            </a:pPr>
            <a:endParaRPr lang="pl-PL"/>
          </a:p>
        </c:txPr>
        <c:crossAx val="10470425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tx2"/>
                </a:solidFill>
              </a:defRPr>
            </a:pPr>
            <a:r>
              <a:rPr lang="pl-PL" sz="2160" b="1" i="0" u="none" strike="noStrike" baseline="0" dirty="0" smtClean="0">
                <a:solidFill>
                  <a:schemeClr val="tx2"/>
                </a:solidFill>
                <a:effectLst/>
              </a:rPr>
              <a:t>Wydatki na oświatę i wychowanie</a:t>
            </a:r>
            <a:r>
              <a:rPr lang="pl-PL" sz="2160" b="1" i="0" u="none" strike="noStrike" baseline="0" dirty="0" smtClean="0">
                <a:solidFill>
                  <a:schemeClr val="tx2"/>
                </a:solidFill>
              </a:rPr>
              <a:t>  </a:t>
            </a:r>
          </a:p>
          <a:p>
            <a:pPr>
              <a:defRPr>
                <a:solidFill>
                  <a:schemeClr val="tx2"/>
                </a:solidFill>
              </a:defRPr>
            </a:pPr>
            <a:r>
              <a:rPr lang="pl-PL" sz="2160" b="1" i="0" u="none" strike="noStrike" baseline="0" dirty="0" smtClean="0">
                <a:solidFill>
                  <a:schemeClr val="tx2"/>
                </a:solidFill>
              </a:rPr>
              <a:t>a subwencja oświatowa </a:t>
            </a:r>
            <a:endParaRPr lang="pl-PL" dirty="0">
              <a:solidFill>
                <a:schemeClr val="tx2"/>
              </a:solidFill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611843832020997"/>
          <c:y val="0.13813634904763666"/>
          <c:w val="0.86165933945756779"/>
          <c:h val="0.7070526114382352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Wydatki na oświatę i wychowanie</c:v>
                </c:pt>
              </c:strCache>
            </c:strRef>
          </c:tx>
          <c:invertIfNegative val="0"/>
          <c:cat>
            <c:numRef>
              <c:f>Arkusz1!$A$2:$A$26</c:f>
              <c:numCache>
                <c:formatCode>General</c:formatCode>
                <c:ptCount val="25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</c:numCache>
            </c:numRef>
          </c:cat>
          <c:val>
            <c:numRef>
              <c:f>Arkusz1!$B$2:$B$26</c:f>
              <c:numCache>
                <c:formatCode>#,##0.00</c:formatCode>
                <c:ptCount val="25"/>
                <c:pt idx="0">
                  <c:v>1941006</c:v>
                </c:pt>
                <c:pt idx="1">
                  <c:v>2588948</c:v>
                </c:pt>
                <c:pt idx="2">
                  <c:v>3370767</c:v>
                </c:pt>
                <c:pt idx="3">
                  <c:v>3231893</c:v>
                </c:pt>
                <c:pt idx="4">
                  <c:v>3439564</c:v>
                </c:pt>
                <c:pt idx="5">
                  <c:v>3441642</c:v>
                </c:pt>
                <c:pt idx="6">
                  <c:v>3635265</c:v>
                </c:pt>
                <c:pt idx="7">
                  <c:v>3985409</c:v>
                </c:pt>
                <c:pt idx="8">
                  <c:v>4330066</c:v>
                </c:pt>
                <c:pt idx="9">
                  <c:v>4403715</c:v>
                </c:pt>
                <c:pt idx="10">
                  <c:v>4532111.37</c:v>
                </c:pt>
                <c:pt idx="11">
                  <c:v>4962792.88</c:v>
                </c:pt>
                <c:pt idx="12">
                  <c:v>5099420.63</c:v>
                </c:pt>
                <c:pt idx="13">
                  <c:v>5966333.0899999999</c:v>
                </c:pt>
                <c:pt idx="14">
                  <c:v>5976070.5899999999</c:v>
                </c:pt>
                <c:pt idx="15">
                  <c:v>6156255.29</c:v>
                </c:pt>
                <c:pt idx="16">
                  <c:v>6974219.8399999999</c:v>
                </c:pt>
                <c:pt idx="17">
                  <c:v>6953899.1500000004</c:v>
                </c:pt>
                <c:pt idx="18">
                  <c:v>8291543.9400000004</c:v>
                </c:pt>
                <c:pt idx="19">
                  <c:v>8373358.25</c:v>
                </c:pt>
                <c:pt idx="20">
                  <c:v>8507262.9600000009</c:v>
                </c:pt>
                <c:pt idx="21">
                  <c:v>9226696.75</c:v>
                </c:pt>
                <c:pt idx="22">
                  <c:v>10214810.199999999</c:v>
                </c:pt>
                <c:pt idx="23">
                  <c:v>10972486.76</c:v>
                </c:pt>
                <c:pt idx="24">
                  <c:v>11920883.939999999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Wysokość subwencji oświatowej</c:v>
                </c:pt>
              </c:strCache>
            </c:strRef>
          </c:tx>
          <c:invertIfNegative val="0"/>
          <c:cat>
            <c:numRef>
              <c:f>Arkusz1!$A$2:$A$26</c:f>
              <c:numCache>
                <c:formatCode>General</c:formatCode>
                <c:ptCount val="25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</c:numCache>
            </c:numRef>
          </c:cat>
          <c:val>
            <c:numRef>
              <c:f>Arkusz1!$C$2:$C$26</c:f>
              <c:numCache>
                <c:formatCode>#,##0.00</c:formatCode>
                <c:ptCount val="25"/>
                <c:pt idx="0">
                  <c:v>1444479</c:v>
                </c:pt>
                <c:pt idx="1">
                  <c:v>1782576</c:v>
                </c:pt>
                <c:pt idx="2">
                  <c:v>3443498</c:v>
                </c:pt>
                <c:pt idx="3">
                  <c:v>2283086</c:v>
                </c:pt>
                <c:pt idx="4">
                  <c:v>2126540</c:v>
                </c:pt>
                <c:pt idx="5">
                  <c:v>2635549</c:v>
                </c:pt>
                <c:pt idx="6">
                  <c:v>2935828</c:v>
                </c:pt>
                <c:pt idx="7">
                  <c:v>3329614</c:v>
                </c:pt>
                <c:pt idx="8">
                  <c:v>3476223</c:v>
                </c:pt>
                <c:pt idx="9">
                  <c:v>3351733</c:v>
                </c:pt>
                <c:pt idx="10">
                  <c:v>3406638</c:v>
                </c:pt>
                <c:pt idx="11">
                  <c:v>3749299</c:v>
                </c:pt>
                <c:pt idx="12">
                  <c:v>4040947</c:v>
                </c:pt>
                <c:pt idx="13">
                  <c:v>4430240</c:v>
                </c:pt>
                <c:pt idx="14">
                  <c:v>4555605</c:v>
                </c:pt>
                <c:pt idx="15">
                  <c:v>4928595</c:v>
                </c:pt>
                <c:pt idx="16">
                  <c:v>5050172</c:v>
                </c:pt>
                <c:pt idx="17">
                  <c:v>5222078</c:v>
                </c:pt>
                <c:pt idx="18">
                  <c:v>5758762</c:v>
                </c:pt>
                <c:pt idx="19">
                  <c:v>6296109</c:v>
                </c:pt>
                <c:pt idx="20">
                  <c:v>6578954</c:v>
                </c:pt>
                <c:pt idx="21">
                  <c:v>6978488</c:v>
                </c:pt>
                <c:pt idx="22">
                  <c:v>7357413</c:v>
                </c:pt>
                <c:pt idx="23">
                  <c:v>7382903</c:v>
                </c:pt>
                <c:pt idx="24">
                  <c:v>7651064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104865152"/>
        <c:axId val="104879232"/>
        <c:axId val="0"/>
      </c:bar3DChart>
      <c:catAx>
        <c:axId val="10486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pl-PL"/>
          </a:p>
        </c:txPr>
        <c:crossAx val="104879232"/>
        <c:crosses val="autoZero"/>
        <c:auto val="1"/>
        <c:lblAlgn val="ctr"/>
        <c:lblOffset val="100"/>
        <c:noMultiLvlLbl val="0"/>
      </c:catAx>
      <c:valAx>
        <c:axId val="104879232"/>
        <c:scaling>
          <c:orientation val="minMax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400"/>
            </a:pPr>
            <a:endParaRPr lang="pl-PL"/>
          </a:p>
        </c:txPr>
        <c:crossAx val="10486515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2A1DF9-CB86-46CF-987F-7230708A4BB5}" type="datetimeFigureOut">
              <a:rPr lang="pl-PL" smtClean="0"/>
              <a:t>01.07.2020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537AC8-B754-40AE-BE20-7B68A2FE968A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9271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37AC8-B754-40AE-BE20-7B68A2FE968A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29274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Przykładem jak dobrze się żyje w naszej gminie niech będzie znany nie tylko na podkarpaciu twórca muzyki ludowej Pan Władysław Pogoda, który  w tym roku obchodził 95 urodziny oraz 70 rocznicę ślubu ze swoją żoną Walerią. Historię jego życia i twórczości  przedstawia wydana w tym roku książka „W Hucinie zawsze Pogoda”.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F2477-2134-43FA-A89E-E117C3238D15}" type="slidenum">
              <a:rPr lang="pl-PL" smtClean="0"/>
              <a:pPr/>
              <a:t>67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41500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W Ubiegłym roku gmina Niwiska znalazła</a:t>
            </a:r>
            <a:r>
              <a:rPr lang="pl-PL" baseline="0" dirty="0" smtClean="0"/>
              <a:t> się na 8 miejscu wśród gmin wiejskich w rankingu Rzeczpospolitej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AB0C5-83FD-4054-92C0-6962FC1352EA}" type="slidenum">
              <a:rPr lang="pl-PL" smtClean="0"/>
              <a:t>70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53269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Również w ubiegłym roku za</a:t>
            </a:r>
            <a:r>
              <a:rPr lang="pl-PL" baseline="0" dirty="0" smtClean="0"/>
              <a:t> sprawą Fundacji Komeńskiego znaleźliśmy się w finale europejskiego konkursu Innowacje w Polityce w Wiedniu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AB0C5-83FD-4054-92C0-6962FC1352EA}" type="slidenum">
              <a:rPr lang="pl-PL" smtClean="0"/>
              <a:t>71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16280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W tym roku za aktywne, wieloletnie działania od Wojewody Podkarpackiego otrzymałam</a:t>
            </a:r>
            <a:r>
              <a:rPr lang="pl-PL" baseline="0" dirty="0" smtClean="0"/>
              <a:t> Honorowy tytuł Samorządowca bliskiego Rodzinie</a:t>
            </a:r>
          </a:p>
          <a:p>
            <a:r>
              <a:rPr lang="pl-PL" dirty="0" smtClean="0"/>
              <a:t>Myślę,</a:t>
            </a:r>
            <a:r>
              <a:rPr lang="pl-PL" baseline="0" dirty="0" smtClean="0"/>
              <a:t> że tak naprawdę wszystkie gminy w Polsce wypiękniały, możliwości pozyskania środków w ostatnim okresie czasu były niemałe, w naszej gminie średnio w ostatnich latach to ok 4mln zł rocznie </a:t>
            </a:r>
          </a:p>
          <a:p>
            <a:r>
              <a:rPr lang="pl-PL" baseline="0" dirty="0" smtClean="0"/>
              <a:t>ale nic tak nie buduje jak dobra współpraca, wymiana doświadczeń, dobrych praktyk.</a:t>
            </a:r>
          </a:p>
          <a:p>
            <a:r>
              <a:rPr lang="pl-PL" baseline="0" dirty="0" smtClean="0"/>
              <a:t>Współpraca z Gminą Raciechowice nawiązała się poprzez Sieć Odnowy i Rozwoju Wsi, w ubiegłym roku byliśmy tam również z wizytą studyjną w temacie spółdzielni socjalnych, to ciekawe rozwiązanie. Gmina Raciechowice wyróżnia się szeroką współpracą międzynarodową, realizacją wielu projektów. Na pewno możemy się od Was wiele nauczyć.</a:t>
            </a:r>
          </a:p>
          <a:p>
            <a:r>
              <a:rPr lang="pl-PL" baseline="0" dirty="0" smtClean="0"/>
              <a:t>Dziękuję że Państwo zechcieli do nas przyjechać, mam nadzieję, że nasze doświadczenia również będą dla Was również cenne i inspirujące.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AB0C5-83FD-4054-92C0-6962FC1352EA}" type="slidenum">
              <a:rPr lang="pl-PL" smtClean="0"/>
              <a:t>72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66985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pl-PL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dirty="0" smtClean="0"/>
              <a:t>remont budynku części mieszkalnej w Trześni w 2010r. pod funkcjonowanie punktu przedszkolnego „ A-B-C 1 - 2 -3”  od 2013 r. „Tęcza”,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dirty="0" smtClean="0"/>
              <a:t>plac zabaw w Trześni  obok szkoły – 2012r.,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dirty="0" smtClean="0"/>
              <a:t>plac zabaw Niwiska obok UG  2010r.,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dirty="0" smtClean="0"/>
              <a:t>remont części szkoły w Hucisku pod punkt przedszkolny Promyczek – 2013r. , 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      plac zabaw obok szkoły  2011r.,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dirty="0" smtClean="0"/>
              <a:t>modernizacja budynku pod przedszkole Kraina Radości w Hucinie , plac zabaw  2011r.,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dirty="0" smtClean="0"/>
              <a:t>modernizacja części szkoły w Przyłęku , punkt przedszkolny Puchatek 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     z doposażeniem placu zabaw- 2011r.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37AC8-B754-40AE-BE20-7B68A2FE968A}" type="slidenum">
              <a:rPr lang="pl-PL" smtClean="0"/>
              <a:t>24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19750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37AC8-B754-40AE-BE20-7B68A2FE968A}" type="slidenum">
              <a:rPr lang="pl-PL" smtClean="0"/>
              <a:t>30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10104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Przy GP i SP w Niwiskach 2014r.</a:t>
            </a:r>
          </a:p>
          <a:p>
            <a:endParaRPr lang="pl-PL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Przy remizie OSP Niwiska -  2013r.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Przy remizie OSP Hucisko 2014r.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Obok Urzędu Gminy – plac targowy 2010r.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W  centrum Przyłęka </a:t>
            </a:r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37AC8-B754-40AE-BE20-7B68A2FE968A}" type="slidenum">
              <a:rPr lang="pl-PL" smtClean="0"/>
              <a:t>50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52061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Poprzez różne cykliczne spotkania staram się integrować społeczeństwo mojej Gminy poprzez: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Targi Rodzimej Tradycji  - promujące m.in. lasowiacką kulturę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F2477-2134-43FA-A89E-E117C3238D15}" type="slidenum">
              <a:rPr lang="pl-PL" smtClean="0"/>
              <a:pPr/>
              <a:t>61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37989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Kolejną imprezą jest Biesiada u „Hupki” – 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promująca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tradycyjne zwyczaje, obrzędy, muzykę ludową </a:t>
            </a: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Są to okazje aby „dotknąć”, „spróbować” „zasmakować” w rodzimej tradycji i kulturze.</a:t>
            </a:r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F2477-2134-43FA-A89E-E117C3238D15}" type="slidenum">
              <a:rPr lang="pl-PL" smtClean="0"/>
              <a:pPr/>
              <a:t>62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4725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CZY też Zimowy Turniej sołectw na wesoło, pozwalający ujawnić się skrywanym talentom ( w tym baletowi mężczyzn)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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F2477-2134-43FA-A89E-E117C3238D15}" type="slidenum">
              <a:rPr lang="pl-PL" smtClean="0"/>
              <a:pPr/>
              <a:t>63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49236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Przykładem jak dobrze się żyje w naszej gminie niech będzie znany nie tylko na podkarpaciu twórca muzyki ludowej Pan Władysław Pogoda, który  w tym roku obchodził 95 urodziny oraz 70 rocznicę ślubu ze swoją żoną Walerią. Historię jego życia i twórczości  przedstawia wydana w tym roku książka „W Hucinie zawsze Pogoda”.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F2477-2134-43FA-A89E-E117C3238D15}" type="slidenum">
              <a:rPr lang="pl-PL" smtClean="0"/>
              <a:pPr/>
              <a:t>65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41500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F2477-2134-43FA-A89E-E117C3238D15}" type="slidenum">
              <a:rPr lang="pl-PL" smtClean="0"/>
              <a:pPr/>
              <a:t>66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41500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2" name="Podtytuł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25CA8C-AAC6-4A37-8D13-6A1CF3828C75}" type="datetimeFigureOut">
              <a:rPr lang="pl-PL" smtClean="0"/>
              <a:t>01.07.2020</a:t>
            </a:fld>
            <a:endParaRPr lang="pl-PL" dirty="0"/>
          </a:p>
        </p:txBody>
      </p:sp>
      <p:sp>
        <p:nvSpPr>
          <p:cNvPr id="20" name="Symbol zastępczy stopki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 dirty="0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4F2B3E-321A-4101-9A26-7E040EC798D5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3582" y="228600"/>
            <a:ext cx="873907" cy="9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25CA8C-AAC6-4A37-8D13-6A1CF3828C75}" type="datetimeFigureOut">
              <a:rPr lang="pl-PL" smtClean="0"/>
              <a:t>01.07.2020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4F2B3E-321A-4101-9A26-7E040EC798D5}" type="slidenum">
              <a:rPr lang="pl-PL" smtClean="0"/>
              <a:t>‹#›</a:t>
            </a:fld>
            <a:endParaRPr lang="pl-PL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3582" y="228600"/>
            <a:ext cx="873907" cy="9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25CA8C-AAC6-4A37-8D13-6A1CF3828C75}" type="datetimeFigureOut">
              <a:rPr lang="pl-PL" smtClean="0"/>
              <a:t>01.07.2020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4F2B3E-321A-4101-9A26-7E040EC798D5}" type="slidenum">
              <a:rPr lang="pl-PL" smtClean="0"/>
              <a:t>‹#›</a:t>
            </a:fld>
            <a:endParaRPr lang="pl-PL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3582" y="228600"/>
            <a:ext cx="873907" cy="9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3582" y="228600"/>
            <a:ext cx="873907" cy="9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25CA8C-AAC6-4A37-8D13-6A1CF3828C75}" type="datetimeFigureOut">
              <a:rPr lang="pl-PL" smtClean="0"/>
              <a:t>01.07.2020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4F2B3E-321A-4101-9A26-7E040EC798D5}" type="slidenum">
              <a:rPr lang="pl-PL" smtClean="0"/>
              <a:t>‹#›</a:t>
            </a:fld>
            <a:endParaRPr lang="pl-PL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3582" y="228600"/>
            <a:ext cx="873907" cy="9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25CA8C-AAC6-4A37-8D13-6A1CF3828C75}" type="datetimeFigureOut">
              <a:rPr lang="pl-PL" smtClean="0"/>
              <a:t>01.07.2020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4F2B3E-321A-4101-9A26-7E040EC798D5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10" name="Prostokąt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3582" y="228600"/>
            <a:ext cx="873907" cy="9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25CA8C-AAC6-4A37-8D13-6A1CF3828C75}" type="datetimeFigureOut">
              <a:rPr lang="pl-PL" smtClean="0"/>
              <a:t>01.07.2020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4F2B3E-321A-4101-9A26-7E040EC798D5}" type="slidenum">
              <a:rPr lang="pl-PL" smtClean="0"/>
              <a:t>‹#›</a:t>
            </a:fld>
            <a:endParaRPr lang="pl-PL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3582" y="228600"/>
            <a:ext cx="873907" cy="9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25CA8C-AAC6-4A37-8D13-6A1CF3828C75}" type="datetimeFigureOut">
              <a:rPr lang="pl-PL" smtClean="0"/>
              <a:t>01.07.2020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4F2B3E-321A-4101-9A26-7E040EC798D5}" type="slidenum">
              <a:rPr lang="pl-PL" smtClean="0"/>
              <a:t>‹#›</a:t>
            </a:fld>
            <a:endParaRPr lang="pl-PL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3582" y="228600"/>
            <a:ext cx="873907" cy="9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25CA8C-AAC6-4A37-8D13-6A1CF3828C75}" type="datetimeFigureOut">
              <a:rPr lang="pl-PL" smtClean="0"/>
              <a:t>01.07.2020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4F2B3E-321A-4101-9A26-7E040EC798D5}" type="slidenum">
              <a:rPr lang="pl-PL" smtClean="0"/>
              <a:t>‹#›</a:t>
            </a:fld>
            <a:endParaRPr lang="pl-PL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3582" y="228600"/>
            <a:ext cx="873907" cy="9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7/1/2020</a:t>
            </a:fld>
            <a:endParaRPr lang="en-US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 dirty="0"/>
          </a:p>
        </p:txBody>
      </p:sp>
      <p:sp>
        <p:nvSpPr>
          <p:cNvPr id="6" name="Prostokąt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3582" y="228600"/>
            <a:ext cx="873907" cy="9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25CA8C-AAC6-4A37-8D13-6A1CF3828C75}" type="datetimeFigureOut">
              <a:rPr lang="pl-PL" smtClean="0"/>
              <a:t>01.07.2020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4F2B3E-321A-4101-9A26-7E040EC798D5}" type="slidenum">
              <a:rPr lang="pl-PL" smtClean="0"/>
              <a:t>‹#›</a:t>
            </a:fld>
            <a:endParaRPr lang="pl-PL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3582" y="228600"/>
            <a:ext cx="873907" cy="9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25CA8C-AAC6-4A37-8D13-6A1CF3828C75}" type="datetimeFigureOut">
              <a:rPr lang="pl-PL" smtClean="0"/>
              <a:t>01.07.2020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4F2B3E-321A-4101-9A26-7E040EC798D5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pl-PL" dirty="0" smtClean="0"/>
              <a:t>Kliknij ikonę, aby dodać obraz</a:t>
            </a:r>
            <a:endParaRPr kumimoji="0" lang="en-US" dirty="0"/>
          </a:p>
        </p:txBody>
      </p:sp>
      <p:sp>
        <p:nvSpPr>
          <p:cNvPr id="9" name="Schemat blokowy: proce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Schemat blokowy: proce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3582" y="228600"/>
            <a:ext cx="873907" cy="9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ycinek koł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Elipsa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Pierścień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Prostokąt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9225CA8C-AAC6-4A37-8D13-6A1CF3828C75}" type="datetimeFigureOut">
              <a:rPr lang="pl-PL" smtClean="0"/>
              <a:t>01.07.2020</a:t>
            </a:fld>
            <a:endParaRPr lang="pl-PL" dirty="0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pl-PL" dirty="0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54F2B3E-321A-4101-9A26-7E040EC798D5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15" name="Prostokąt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3582" y="228600"/>
            <a:ext cx="873907" cy="9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23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7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microsoft.com/office/2007/relationships/hdphoto" Target="../media/hdphoto8.wdp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microsoft.com/office/2007/relationships/hdphoto" Target="../media/hdphoto12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4.wdp"/><Relationship Id="rId5" Type="http://schemas.openxmlformats.org/officeDocument/2006/relationships/image" Target="../media/image143.png"/><Relationship Id="rId4" Type="http://schemas.openxmlformats.org/officeDocument/2006/relationships/image" Target="../media/image142.jpe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6.wdp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openxmlformats.org/officeDocument/2006/relationships/image" Target="../media/image152.jpe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jpeg"/><Relationship Id="rId5" Type="http://schemas.openxmlformats.org/officeDocument/2006/relationships/image" Target="../media/image160.png"/><Relationship Id="rId4" Type="http://schemas.openxmlformats.org/officeDocument/2006/relationships/image" Target="../media/image15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4.jpeg"/><Relationship Id="rId4" Type="http://schemas.openxmlformats.org/officeDocument/2006/relationships/image" Target="../media/image16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7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0.jpeg"/><Relationship Id="rId5" Type="http://schemas.openxmlformats.org/officeDocument/2006/relationships/image" Target="../media/image169.emf"/><Relationship Id="rId4" Type="http://schemas.openxmlformats.org/officeDocument/2006/relationships/oleObject" Target="../embeddings/oleObject1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4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Ł.Bryk\Pulpit\mapk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945" y="0"/>
            <a:ext cx="3852428" cy="4148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 txBox="1">
            <a:spLocks/>
          </p:cNvSpPr>
          <p:nvPr/>
        </p:nvSpPr>
        <p:spPr>
          <a:xfrm>
            <a:off x="1331640" y="4005064"/>
            <a:ext cx="6984776" cy="295232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4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Gmina</a:t>
            </a:r>
            <a:r>
              <a:rPr lang="pl-PL" sz="4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Niwiska</a:t>
            </a:r>
          </a:p>
          <a:p>
            <a:r>
              <a:rPr lang="pl-PL" sz="4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30- lecie Samorządu </a:t>
            </a:r>
            <a:r>
              <a:rPr lang="pl-PL" sz="4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</a:t>
            </a:r>
            <a:r>
              <a:rPr lang="pl-PL" sz="4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erytorialnego</a:t>
            </a:r>
            <a:endParaRPr lang="pl-PL" sz="2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188640"/>
            <a:ext cx="2409868" cy="264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774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Zdjęcia 2011\inwestycje drogowe i inne\Obraz 10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465008"/>
            <a:ext cx="4248072" cy="31859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Zdjęcia 2011\inwestycje drogowe i inne\Obraz 10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4032448" cy="3024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075856" y="1671135"/>
            <a:ext cx="3528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Rozbudowa gminnej oczyszczalni ścieków w miejscowości Trześń do przepustowości   550 m</a:t>
            </a:r>
            <a:r>
              <a:rPr lang="pl-PL" baseline="30000" dirty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/d </a:t>
            </a:r>
          </a:p>
        </p:txBody>
      </p:sp>
      <p:sp>
        <p:nvSpPr>
          <p:cNvPr id="3" name="Prostokąt 2"/>
          <p:cNvSpPr/>
          <p:nvPr/>
        </p:nvSpPr>
        <p:spPr>
          <a:xfrm>
            <a:off x="971600" y="4457922"/>
            <a:ext cx="3591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Inwestycja została 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zakończona</a:t>
            </a:r>
            <a:br>
              <a:rPr lang="pl-PL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i 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oddana do użytkowania dnia 29 listopada 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2011r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.  </a:t>
            </a:r>
            <a:endParaRPr lang="pl-PL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Ogólna 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wartość inwestycji 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wyniosła </a:t>
            </a: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pl-PL" b="1" dirty="0">
                <a:solidFill>
                  <a:schemeClr val="tx2">
                    <a:lumMod val="75000"/>
                  </a:schemeClr>
                </a:solidFill>
              </a:rPr>
              <a:t> 879 731, 48 zł brutto.</a:t>
            </a:r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43736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Zdjęcia 2015\tym\IMG_377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5688632" cy="3792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Zdjęcia 2015\tym\IMG_377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3240261"/>
            <a:ext cx="5400600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2318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40301" y="4161564"/>
            <a:ext cx="37444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tx2">
                    <a:lumMod val="75000"/>
                  </a:schemeClr>
                </a:solidFill>
              </a:rPr>
              <a:t>Przebudowa budynku </a:t>
            </a:r>
            <a:endParaRPr lang="pl-PL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Urzędu Gminy </a:t>
            </a:r>
          </a:p>
          <a:p>
            <a:pPr algn="ctr"/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Okres realizacji: VII – X 2007r.</a:t>
            </a:r>
          </a:p>
          <a:p>
            <a:pPr algn="ctr"/>
            <a:r>
              <a:rPr lang="pl-PL" b="1" dirty="0">
                <a:solidFill>
                  <a:schemeClr val="tx2">
                    <a:lumMod val="75000"/>
                  </a:schemeClr>
                </a:solidFill>
              </a:rPr>
              <a:t>P</a:t>
            </a: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odjazd </a:t>
            </a:r>
            <a:r>
              <a:rPr lang="pl-PL" b="1" dirty="0">
                <a:solidFill>
                  <a:schemeClr val="tx2">
                    <a:lumMod val="75000"/>
                  </a:schemeClr>
                </a:solidFill>
              </a:rPr>
              <a:t>dla niepełnosprawnych </a:t>
            </a: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2013r.</a:t>
            </a:r>
            <a:endParaRPr lang="pl-PL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E:\Zdjęcia 07-08\tym\Obraz 04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645024"/>
            <a:ext cx="4128081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3360374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D:\Zdjęcia 2015\tym\IMG_376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0568" y="548680"/>
            <a:ext cx="4428492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4997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Zdjęcia 2014\tym\Obraz 08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432064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007858" y="5160801"/>
            <a:ext cx="34921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Punkt </a:t>
            </a:r>
            <a:r>
              <a:rPr lang="pl-PL" b="1" dirty="0">
                <a:solidFill>
                  <a:schemeClr val="tx2">
                    <a:lumMod val="75000"/>
                  </a:schemeClr>
                </a:solidFill>
              </a:rPr>
              <a:t>obsługi klienta </a:t>
            </a: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w </a:t>
            </a:r>
            <a:r>
              <a:rPr lang="pl-PL" b="1" dirty="0">
                <a:solidFill>
                  <a:schemeClr val="tx2">
                    <a:lumMod val="75000"/>
                  </a:schemeClr>
                </a:solidFill>
              </a:rPr>
              <a:t>UG – </a:t>
            </a: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 2014r. </a:t>
            </a:r>
            <a:endParaRPr lang="pl-PL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130396" y="1629670"/>
            <a:ext cx="3347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Urząd Gminy Niwiska - 2020r. </a:t>
            </a:r>
            <a:endParaRPr lang="pl-PL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218" name="Picture 2" descr="M:\DCIM\100CANON\IMG_479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696" y="332748"/>
            <a:ext cx="4860260" cy="3240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8189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3600379"/>
            <a:ext cx="37444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Budowa budynku szkoły podstawowej w Leszczach </a:t>
            </a:r>
          </a:p>
          <a:p>
            <a:pPr algn="ctr"/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Okres realizacji: 1993 – 1994r.</a:t>
            </a:r>
          </a:p>
          <a:p>
            <a:pPr algn="ctr"/>
            <a:endParaRPr lang="pl-PL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pl-PL" b="1" dirty="0">
                <a:solidFill>
                  <a:schemeClr val="tx2">
                    <a:lumMod val="75000"/>
                  </a:schemeClr>
                </a:solidFill>
              </a:rPr>
              <a:t>Filia Szkoły Podstawowej w Hucisku </a:t>
            </a: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do </a:t>
            </a:r>
            <a:r>
              <a:rPr lang="pl-PL" b="1" dirty="0">
                <a:solidFill>
                  <a:schemeClr val="tx2">
                    <a:lumMod val="75000"/>
                  </a:schemeClr>
                </a:solidFill>
              </a:rPr>
              <a:t>2006r.</a:t>
            </a:r>
          </a:p>
          <a:p>
            <a:pPr algn="ctr"/>
            <a:endParaRPr lang="pl-PL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 W Leszczach </a:t>
            </a:r>
            <a:r>
              <a:rPr lang="pl-PL" b="1" dirty="0">
                <a:solidFill>
                  <a:schemeClr val="tx2">
                    <a:lumMod val="75000"/>
                  </a:schemeClr>
                </a:solidFill>
              </a:rPr>
              <a:t>od 2012r.  s</a:t>
            </a: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iedziba Centrum </a:t>
            </a:r>
            <a:r>
              <a:rPr lang="pl-PL" b="1" dirty="0">
                <a:solidFill>
                  <a:schemeClr val="tx2">
                    <a:lumMod val="75000"/>
                  </a:schemeClr>
                </a:solidFill>
              </a:rPr>
              <a:t>Integracji Społecznej</a:t>
            </a:r>
            <a:endParaRPr lang="pl-PL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6" name="Picture 4" descr="C:\Documents and Settings\Ł.Bryk\Pulpit\inwestycje\hgshsh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489684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Documents and Settings\Ł.Bryk\Pulpit\inwestycje\egdfshh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365040"/>
            <a:ext cx="3787088" cy="2703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X:\IP\Desktop\WAŻNE\bleble\Budynek wielofunkcyjny w Leszczach - siedziba Centrum Integracji Społecznej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573554"/>
            <a:ext cx="3973285" cy="2638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9862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Ł.Bryk\Pulpit\inwestycje\3002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612850"/>
            <a:ext cx="2237642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Ł.Bryk\Pulpit\inwestycje\3002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913235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23438" y="1340768"/>
            <a:ext cx="5120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Uroczyste poświęcenie</a:t>
            </a:r>
          </a:p>
          <a:p>
            <a:pPr algn="ctr"/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 Szkoły Podstawowej w Niwiskach</a:t>
            </a:r>
          </a:p>
          <a:p>
            <a:pPr algn="ctr"/>
            <a:r>
              <a:rPr lang="pl-PL" b="1" dirty="0">
                <a:solidFill>
                  <a:schemeClr val="tx2">
                    <a:lumMod val="75000"/>
                  </a:schemeClr>
                </a:solidFill>
              </a:rPr>
              <a:t>w</a:t>
            </a: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ybudowanej w latach 1994-  1998</a:t>
            </a:r>
          </a:p>
          <a:p>
            <a:pPr algn="ctr"/>
            <a:endParaRPr lang="pl-PL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Od </a:t>
            </a:r>
            <a:r>
              <a:rPr lang="pl-PL" b="1" dirty="0">
                <a:solidFill>
                  <a:schemeClr val="tx2">
                    <a:lumMod val="75000"/>
                  </a:schemeClr>
                </a:solidFill>
              </a:rPr>
              <a:t>roku szkolnego </a:t>
            </a: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1999r. do 2019r. </a:t>
            </a:r>
            <a:r>
              <a:rPr lang="pl-PL" b="1" dirty="0">
                <a:solidFill>
                  <a:schemeClr val="tx2">
                    <a:lumMod val="75000"/>
                  </a:schemeClr>
                </a:solidFill>
              </a:rPr>
              <a:t>siedziba </a:t>
            </a:r>
            <a:endParaRPr lang="pl-PL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Gimnazjum </a:t>
            </a:r>
            <a:r>
              <a:rPr lang="pl-PL" b="1" dirty="0">
                <a:solidFill>
                  <a:schemeClr val="tx2">
                    <a:lumMod val="75000"/>
                  </a:schemeClr>
                </a:solidFill>
              </a:rPr>
              <a:t>Publicznego w Niwiskach</a:t>
            </a:r>
          </a:p>
        </p:txBody>
      </p:sp>
      <p:pic>
        <p:nvPicPr>
          <p:cNvPr id="2" name="Picture 2" descr="D:\Zdjęcia 2015\budynek szkoły sp niwiska\IMG_366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15816" y="3855241"/>
            <a:ext cx="6030345" cy="2853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"/>
          <p:cNvSpPr txBox="1"/>
          <p:nvPr/>
        </p:nvSpPr>
        <p:spPr>
          <a:xfrm>
            <a:off x="1197362" y="3049831"/>
            <a:ext cx="7378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2005 rok - nadanie Szkole Podstawowej i Gimnazjum Publicznemu </a:t>
            </a:r>
          </a:p>
          <a:p>
            <a:pPr algn="ctr"/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w Niwiskach im</a:t>
            </a:r>
            <a:r>
              <a:rPr lang="pl-PL" b="1" dirty="0">
                <a:solidFill>
                  <a:schemeClr val="tx2">
                    <a:lumMod val="75000"/>
                  </a:schemeClr>
                </a:solidFill>
              </a:rPr>
              <a:t>. Świętej Królowej </a:t>
            </a: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Jadwigi</a:t>
            </a:r>
            <a:endParaRPr lang="pl-PL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78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139136" cy="108755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Rozbudowa zaplecza świetlicowo-stołówkowego - 2014r</a:t>
            </a:r>
            <a:r>
              <a:rPr lang="pl-PL" sz="2000" b="1" dirty="0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.</a:t>
            </a:r>
            <a:endParaRPr lang="pl-PL" sz="2000" b="1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2050" name="Picture 2" descr="D:\Zdjęcia 2015\budynek szkoły sp niwiska\IMG_367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7" y="2276872"/>
            <a:ext cx="6480721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3671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122864"/>
            <a:ext cx="7128792" cy="1519598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chemeClr val="tx2">
                    <a:lumMod val="75000"/>
                  </a:schemeClr>
                </a:solidFill>
              </a:rPr>
              <a:t>Kompleks boisk </a:t>
            </a:r>
            <a:r>
              <a:rPr lang="pl-PL" sz="4000" b="1" dirty="0" smtClean="0">
                <a:solidFill>
                  <a:schemeClr val="tx2">
                    <a:lumMod val="75000"/>
                  </a:schemeClr>
                </a:solidFill>
              </a:rPr>
              <a:t>sportowych</a:t>
            </a:r>
            <a:br>
              <a:rPr lang="pl-PL" sz="4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4000" b="1" dirty="0" smtClean="0">
                <a:solidFill>
                  <a:schemeClr val="tx2">
                    <a:lumMod val="75000"/>
                  </a:schemeClr>
                </a:solidFill>
              </a:rPr>
              <a:t>Orlik </a:t>
            </a:r>
            <a:r>
              <a:rPr lang="pl-PL" sz="4000" b="1" dirty="0">
                <a:solidFill>
                  <a:schemeClr val="tx2">
                    <a:lumMod val="75000"/>
                  </a:schemeClr>
                </a:solidFill>
              </a:rPr>
              <a:t>Przy GP i SP – </a:t>
            </a:r>
            <a:r>
              <a:rPr lang="pl-PL" sz="4000" b="1" dirty="0" smtClean="0">
                <a:solidFill>
                  <a:schemeClr val="tx2">
                    <a:lumMod val="75000"/>
                  </a:schemeClr>
                </a:solidFill>
              </a:rPr>
              <a:t>2012r.</a:t>
            </a:r>
            <a:endParaRPr lang="pl-PL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2" descr="X:\IP\Desktop\WAŻNE\bleble\tak jest ... (25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1" y="1629120"/>
            <a:ext cx="3840000" cy="2563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X:\IP\Desktop\WAŻNE\bleble\Obraz 363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4283146"/>
            <a:ext cx="3839999" cy="2530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Zdjęcia_2016\zdjecia z lotu ptaka 2016\szkoła Niwiska\DJI_0076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9952" y="2564904"/>
            <a:ext cx="4950941" cy="3056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2644670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409727" y="693229"/>
            <a:ext cx="3744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Przebudowa Szkoły Podstawowej </a:t>
            </a:r>
            <a:b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w Kosowach – 2008 rok </a:t>
            </a:r>
          </a:p>
          <a:p>
            <a:pPr algn="ctr"/>
            <a:r>
              <a:rPr lang="pl-PL" b="1" dirty="0" smtClean="0"/>
              <a:t> </a:t>
            </a:r>
            <a:endParaRPr lang="pl-PL" b="1" dirty="0"/>
          </a:p>
        </p:txBody>
      </p:sp>
      <p:pic>
        <p:nvPicPr>
          <p:cNvPr id="3074" name="Picture 2" descr="C:\Documents and Settings\Ł.Bryk\Pulpit\inwestycje\kosowy star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20000" cy="2956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Zdjęcia 2013\teren3\Obraz 06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1772816"/>
            <a:ext cx="5724128" cy="32200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4145207"/>
            <a:ext cx="4982680" cy="2697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7"/>
          <p:cNvSpPr txBox="1"/>
          <p:nvPr/>
        </p:nvSpPr>
        <p:spPr>
          <a:xfrm>
            <a:off x="5359850" y="5445224"/>
            <a:ext cx="3744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Rozbudowa Szkoły Podstawowej </a:t>
            </a:r>
            <a:b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w Kosowach – 2019 rok </a:t>
            </a:r>
          </a:p>
          <a:p>
            <a:pPr algn="ctr"/>
            <a:r>
              <a:rPr lang="pl-PL" b="1" dirty="0" smtClean="0"/>
              <a:t> 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2913731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971600" y="282797"/>
            <a:ext cx="6994525" cy="1143000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</a:rPr>
              <a:t>Szkoła Podstawowa  </a:t>
            </a:r>
            <a:br>
              <a:rPr lang="pl-PL" sz="3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</a:rPr>
              <a:t>w  Hucinie </a:t>
            </a:r>
            <a:endParaRPr lang="pl-PL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147" name="Picture 3" descr="D:\Zdjęcia 2010\inwestycje\IMG_02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08" y="1425797"/>
            <a:ext cx="3384376" cy="2538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3822808" y="1412776"/>
            <a:ext cx="1818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chemeClr val="tx2">
                    <a:lumMod val="75000"/>
                  </a:schemeClr>
                </a:solidFill>
              </a:rPr>
              <a:t>Remont w </a:t>
            </a: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2010r</a:t>
            </a:r>
            <a:r>
              <a:rPr lang="pl-PL" b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2050" name="Picture 2" descr="D:\Zdjęcia 2015\tym\IMG_377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1880" y="2060848"/>
            <a:ext cx="5399794" cy="2824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3" y="4653136"/>
            <a:ext cx="5256584" cy="2088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rostokąt 7"/>
          <p:cNvSpPr/>
          <p:nvPr/>
        </p:nvSpPr>
        <p:spPr>
          <a:xfrm>
            <a:off x="5652393" y="5813991"/>
            <a:ext cx="3275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Rozbudowa szkoły w 2019r. </a:t>
            </a:r>
            <a:endParaRPr lang="pl-PL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0791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611560" y="462738"/>
            <a:ext cx="70567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Rada Gminy Niwiska </a:t>
            </a:r>
          </a:p>
          <a:p>
            <a:pPr algn="ctr"/>
            <a:r>
              <a:rPr lang="pl-PL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2018 </a:t>
            </a:r>
            <a:r>
              <a:rPr lang="pl-PL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</a:t>
            </a:r>
            <a:r>
              <a:rPr lang="pl-PL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2023</a:t>
            </a:r>
            <a:r>
              <a:rPr lang="pl-PL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(</a:t>
            </a:r>
            <a:r>
              <a:rPr lang="pl-PL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VIII </a:t>
            </a:r>
            <a:r>
              <a:rPr lang="pl-PL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kadencja)</a:t>
            </a:r>
          </a:p>
        </p:txBody>
      </p:sp>
      <p:pic>
        <p:nvPicPr>
          <p:cNvPr id="7170" name="Picture 2" descr="http://www.niwiska.pl/static/img/k01/gmina/rada_2018-2023/rada_2018_20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819341"/>
            <a:ext cx="7331968" cy="4811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960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53218"/>
            <a:ext cx="784887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chemeClr val="tx2"/>
                </a:solidFill>
              </a:rPr>
              <a:t>Szkoła </a:t>
            </a:r>
            <a:r>
              <a:rPr lang="pl-PL" b="1" dirty="0">
                <a:solidFill>
                  <a:schemeClr val="tx2"/>
                </a:solidFill>
              </a:rPr>
              <a:t>P</a:t>
            </a:r>
            <a:r>
              <a:rPr lang="pl-PL" b="1" dirty="0" smtClean="0">
                <a:solidFill>
                  <a:schemeClr val="tx2"/>
                </a:solidFill>
              </a:rPr>
              <a:t>odstawowa  </a:t>
            </a:r>
            <a:br>
              <a:rPr lang="pl-PL" b="1" dirty="0" smtClean="0">
                <a:solidFill>
                  <a:schemeClr val="tx2"/>
                </a:solidFill>
              </a:rPr>
            </a:br>
            <a:r>
              <a:rPr lang="pl-PL" b="1" dirty="0" smtClean="0">
                <a:solidFill>
                  <a:schemeClr val="tx2"/>
                </a:solidFill>
              </a:rPr>
              <a:t>w Siedlance </a:t>
            </a:r>
            <a:endParaRPr lang="pl-PL" b="1" dirty="0">
              <a:solidFill>
                <a:schemeClr val="tx2"/>
              </a:solidFill>
            </a:endParaRPr>
          </a:p>
        </p:txBody>
      </p:sp>
      <p:pic>
        <p:nvPicPr>
          <p:cNvPr id="8194" name="Picture 2" descr="C:\Users\IP\Desktop\WAŻNE\stare\tak było\tak było... (7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008" y="1347569"/>
            <a:ext cx="4224208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4"/>
          <a:stretch/>
        </p:blipFill>
        <p:spPr bwMode="auto">
          <a:xfrm>
            <a:off x="179512" y="3723832"/>
            <a:ext cx="8784976" cy="3114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4932040" y="2560258"/>
            <a:ext cx="4121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Modernizacja w latach  2013 - 2014r</a:t>
            </a:r>
            <a:r>
              <a:rPr lang="pl-PL" b="1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1774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940152" y="2132856"/>
            <a:ext cx="2069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Sala gimnastyczna</a:t>
            </a:r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187624" y="4900358"/>
            <a:ext cx="2069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Sale lekcyjne</a:t>
            </a:r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D:\Zdjęcia 2014\sala siedlanka\IMG_989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520" y="3644864"/>
            <a:ext cx="4320480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Zdjęcia 2015\tym\IMG_372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646" y="1196752"/>
            <a:ext cx="432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-698" y="260648"/>
            <a:ext cx="7848872" cy="1143000"/>
          </a:xfrm>
        </p:spPr>
        <p:txBody>
          <a:bodyPr>
            <a:normAutofit fontScale="90000"/>
          </a:bodyPr>
          <a:lstStyle/>
          <a:p>
            <a:pPr algn="r"/>
            <a:r>
              <a:rPr lang="pl-PL" b="1" dirty="0" smtClean="0">
                <a:solidFill>
                  <a:schemeClr val="tx2"/>
                </a:solidFill>
              </a:rPr>
              <a:t>Szkoła </a:t>
            </a:r>
            <a:r>
              <a:rPr lang="pl-PL" b="1" dirty="0">
                <a:solidFill>
                  <a:schemeClr val="tx2"/>
                </a:solidFill>
              </a:rPr>
              <a:t>P</a:t>
            </a:r>
            <a:r>
              <a:rPr lang="pl-PL" b="1" dirty="0" smtClean="0">
                <a:solidFill>
                  <a:schemeClr val="tx2"/>
                </a:solidFill>
              </a:rPr>
              <a:t>odstawowa  </a:t>
            </a:r>
            <a:br>
              <a:rPr lang="pl-PL" b="1" dirty="0" smtClean="0">
                <a:solidFill>
                  <a:schemeClr val="tx2"/>
                </a:solidFill>
              </a:rPr>
            </a:br>
            <a:r>
              <a:rPr lang="pl-PL" b="1" dirty="0" smtClean="0">
                <a:solidFill>
                  <a:schemeClr val="tx2"/>
                </a:solidFill>
              </a:rPr>
              <a:t>w Siedlance </a:t>
            </a:r>
            <a:endParaRPr lang="pl-PL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787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7427168" cy="1368152"/>
          </a:xfrm>
        </p:spPr>
        <p:txBody>
          <a:bodyPr>
            <a:normAutofit fontScale="90000"/>
          </a:bodyPr>
          <a:lstStyle/>
          <a:p>
            <a:pPr algn="r"/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Szkoła Podstawowa</a:t>
            </a:r>
            <a:b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 w Hucisku </a:t>
            </a:r>
            <a:b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pl-PL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3549012"/>
            <a:ext cx="4355884" cy="2903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D:\Zdjęcia 2014\tym\IMG_027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268493"/>
            <a:ext cx="3816424" cy="2544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1443065" y="4816307"/>
            <a:ext cx="1818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chemeClr val="tx2">
                    <a:lumMod val="75000"/>
                  </a:schemeClr>
                </a:solidFill>
              </a:rPr>
              <a:t>Remont w </a:t>
            </a: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2014r</a:t>
            </a:r>
            <a:r>
              <a:rPr lang="pl-PL" b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09507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Zdjęcia 2014\tym\IMG_96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318" y="110172"/>
            <a:ext cx="3384376" cy="2256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www\public_html\img_art\art1127_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506" y="1628800"/>
            <a:ext cx="3611616" cy="2162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355976" y="110172"/>
            <a:ext cx="4139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Modernizacja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mini sal gimnastycznych, w Przyłęku, Kosowach i Hucinie</a:t>
            </a:r>
            <a:endParaRPr lang="pl-PL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Picture 2" descr="D:\Zdjęcia 2015\tym\IMG_387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1268760"/>
            <a:ext cx="3530003" cy="2353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159" y="3591108"/>
            <a:ext cx="4031940" cy="2687960"/>
          </a:xfrm>
          <a:prstGeom prst="rect">
            <a:avLst/>
          </a:prstGeom>
        </p:spPr>
      </p:pic>
      <p:pic>
        <p:nvPicPr>
          <p:cNvPr id="10243" name="Picture 3" descr="D:\Zdjęcia_2016\sala gimnastyczna Trześń\IMG_493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201" y="3356992"/>
            <a:ext cx="4397799" cy="293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1045727" y="6381328"/>
            <a:ext cx="777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tx2">
                    <a:lumMod val="75000"/>
                  </a:schemeClr>
                </a:solidFill>
              </a:rPr>
              <a:t>Budowa sali gimnastycznej w Trześni- 2016, oraz w Przyłęku - 2018</a:t>
            </a:r>
            <a:endParaRPr lang="pl-PL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7069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294" y="0"/>
            <a:ext cx="7355160" cy="867811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pl-PL" sz="3600" b="1" dirty="0">
                <a:solidFill>
                  <a:schemeClr val="tx2"/>
                </a:solidFill>
              </a:rPr>
              <a:t>Żłobek i sieć </a:t>
            </a:r>
            <a:r>
              <a:rPr lang="pl-PL" sz="3600" b="1" dirty="0" smtClean="0">
                <a:solidFill>
                  <a:schemeClr val="tx2"/>
                </a:solidFill>
              </a:rPr>
              <a:t>przedszkoli</a:t>
            </a:r>
            <a:endParaRPr lang="pl-PL" sz="3600" b="1" dirty="0">
              <a:solidFill>
                <a:srgbClr val="0070C0"/>
              </a:solidFill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252" y="709389"/>
            <a:ext cx="2304256" cy="3456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" r="-791"/>
          <a:stretch/>
        </p:blipFill>
        <p:spPr bwMode="auto">
          <a:xfrm>
            <a:off x="4769780" y="4135289"/>
            <a:ext cx="4051783" cy="2485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123399"/>
            <a:ext cx="3620418" cy="2545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9900" y="1294652"/>
            <a:ext cx="3168352" cy="2112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6" name="Picture 2" descr="http://www.niwiska.pl/static/img/k01/aktualnosci/Podsumowanie_2018/podsumowanie_17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1800613"/>
            <a:ext cx="3767138" cy="2511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1386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902185" y="122729"/>
            <a:ext cx="39212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b="1" dirty="0">
                <a:solidFill>
                  <a:schemeClr val="tx2"/>
                </a:solidFill>
              </a:rPr>
              <a:t>Remiza </a:t>
            </a:r>
            <a:r>
              <a:rPr lang="pl-PL" sz="4000" b="1" dirty="0" smtClean="0">
                <a:solidFill>
                  <a:schemeClr val="tx2"/>
                </a:solidFill>
              </a:rPr>
              <a:t>Przyłęk</a:t>
            </a:r>
            <a:endParaRPr lang="pl-PL" sz="4000" b="1" dirty="0"/>
          </a:p>
        </p:txBody>
      </p:sp>
      <p:pic>
        <p:nvPicPr>
          <p:cNvPr id="1026" name="Picture 2" descr="D:\zdjęcia_dysk_promocja\Straże2\Obraz 01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412" y="692696"/>
            <a:ext cx="3672408" cy="2754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Zdjęcia 07-08\teren_1410\obraz 23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3451" y="1309890"/>
            <a:ext cx="4013005" cy="3009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593616" y="3639352"/>
            <a:ext cx="2005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tx2"/>
                </a:solidFill>
              </a:rPr>
              <a:t>Remont w 2008r.</a:t>
            </a:r>
            <a:endParaRPr lang="pl-PL" b="1" dirty="0">
              <a:solidFill>
                <a:schemeClr val="tx2"/>
              </a:solidFill>
            </a:endParaRPr>
          </a:p>
        </p:txBody>
      </p:sp>
      <p:pic>
        <p:nvPicPr>
          <p:cNvPr id="11266" name="Picture 2" descr="M:\DCIM\100CANON\IMG_475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7" y="4112450"/>
            <a:ext cx="4034283" cy="2689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M:\DCIM\100CANON\IMG_475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9953" y="3952430"/>
            <a:ext cx="378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5076056" y="6467268"/>
            <a:ext cx="2890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tx2"/>
                </a:solidFill>
              </a:rPr>
              <a:t>Budowa estrady - 2020r. </a:t>
            </a:r>
            <a:endParaRPr lang="pl-PL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8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24134"/>
            <a:ext cx="8229600" cy="856594"/>
          </a:xfrm>
        </p:spPr>
        <p:txBody>
          <a:bodyPr>
            <a:normAutofit/>
          </a:bodyPr>
          <a:lstStyle/>
          <a:p>
            <a:r>
              <a:rPr lang="pl-PL" sz="4000" b="1" dirty="0" smtClean="0">
                <a:solidFill>
                  <a:schemeClr val="tx2"/>
                </a:solidFill>
              </a:rPr>
              <a:t>Remiza OSP Siedlanka</a:t>
            </a:r>
            <a:endParaRPr lang="pl-PL" sz="4000" b="1" dirty="0"/>
          </a:p>
        </p:txBody>
      </p:sp>
      <p:sp>
        <p:nvSpPr>
          <p:cNvPr id="3" name="Prostokąt 2"/>
          <p:cNvSpPr/>
          <p:nvPr/>
        </p:nvSpPr>
        <p:spPr>
          <a:xfrm>
            <a:off x="5231284" y="1187505"/>
            <a:ext cx="2601674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dirty="0" smtClean="0">
                <a:solidFill>
                  <a:schemeClr val="tx2"/>
                </a:solidFill>
              </a:rPr>
              <a:t>Remiza </a:t>
            </a:r>
            <a:r>
              <a:rPr lang="pl-PL" sz="1400" dirty="0">
                <a:solidFill>
                  <a:schemeClr val="tx2"/>
                </a:solidFill>
              </a:rPr>
              <a:t>OSP Siedlanka </a:t>
            </a:r>
            <a:r>
              <a:rPr lang="pl-PL" sz="1400" dirty="0" smtClean="0">
                <a:solidFill>
                  <a:schemeClr val="tx2"/>
                </a:solidFill>
              </a:rPr>
              <a:t>2014r.</a:t>
            </a:r>
            <a:endParaRPr lang="pl-PL" sz="1400" dirty="0">
              <a:solidFill>
                <a:schemeClr val="tx2"/>
              </a:solidFill>
            </a:endParaRPr>
          </a:p>
        </p:txBody>
      </p:sp>
      <p:pic>
        <p:nvPicPr>
          <p:cNvPr id="6146" name="Picture 2" descr="D:\Zdjęcia 2015\tym\IMG_374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910994"/>
            <a:ext cx="4968552" cy="3150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Zdjęcia 2015\remiza Siedlanka po remonicie\IMG_766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1" y="2384731"/>
            <a:ext cx="4615357" cy="3076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Prostokąt 5"/>
          <p:cNvSpPr/>
          <p:nvPr/>
        </p:nvSpPr>
        <p:spPr>
          <a:xfrm>
            <a:off x="288032" y="4061097"/>
            <a:ext cx="4788024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dirty="0" smtClean="0">
                <a:solidFill>
                  <a:schemeClr val="tx2"/>
                </a:solidFill>
              </a:rPr>
              <a:t>Remiza OSP Siedlanka po remoncie 2015r.</a:t>
            </a:r>
            <a:endParaRPr lang="pl-PL" sz="1400" dirty="0">
              <a:solidFill>
                <a:schemeClr val="tx2"/>
              </a:solidFill>
            </a:endParaRPr>
          </a:p>
        </p:txBody>
      </p:sp>
      <p:pic>
        <p:nvPicPr>
          <p:cNvPr id="12290" name="Picture 2" descr="Y:\prezentacja_rada\p7b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728" y="4489880"/>
            <a:ext cx="3149600" cy="2251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/>
          <p:cNvSpPr/>
          <p:nvPr/>
        </p:nvSpPr>
        <p:spPr>
          <a:xfrm>
            <a:off x="3792762" y="5949280"/>
            <a:ext cx="509971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dirty="0">
                <a:solidFill>
                  <a:schemeClr val="accent3">
                    <a:lumMod val="50000"/>
                  </a:schemeClr>
                </a:solidFill>
              </a:rPr>
              <a:t>Zakup samochodu pożarniczego dla OSP </a:t>
            </a:r>
            <a:r>
              <a:rPr lang="pl-PL" sz="1400" dirty="0" smtClean="0">
                <a:solidFill>
                  <a:schemeClr val="accent3">
                    <a:lumMod val="50000"/>
                  </a:schemeClr>
                </a:solidFill>
              </a:rPr>
              <a:t>Siedlanka 2018r. </a:t>
            </a:r>
            <a:endParaRPr lang="pl-PL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1760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/>
          <p:nvPr/>
        </p:nvSpPr>
        <p:spPr>
          <a:xfrm>
            <a:off x="4437932" y="3360779"/>
            <a:ext cx="3744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solidFill>
                  <a:schemeClr val="tx2">
                    <a:lumMod val="75000"/>
                  </a:schemeClr>
                </a:solidFill>
              </a:rPr>
              <a:t>Remiza – po  remoncie 2016 r.</a:t>
            </a:r>
            <a:endParaRPr lang="pl-PL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459546" y="6452195"/>
            <a:ext cx="3744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solidFill>
                  <a:schemeClr val="tx2">
                    <a:lumMod val="75000"/>
                  </a:schemeClr>
                </a:solidFill>
              </a:rPr>
              <a:t>Plac zabaw </a:t>
            </a:r>
            <a:r>
              <a:rPr lang="pl-PL" sz="1400" dirty="0" smtClean="0">
                <a:solidFill>
                  <a:schemeClr val="tx2">
                    <a:lumMod val="75000"/>
                  </a:schemeClr>
                </a:solidFill>
              </a:rPr>
              <a:t>2013r</a:t>
            </a:r>
            <a:r>
              <a:rPr lang="pl-PL" sz="16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pl-PL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550236" y="116632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tx2">
                    <a:lumMod val="75000"/>
                  </a:schemeClr>
                </a:solidFill>
              </a:rPr>
              <a:t>Remiza Zapole</a:t>
            </a:r>
            <a:endParaRPr lang="pl-PL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10098" y="3580256"/>
            <a:ext cx="2683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600" dirty="0" smtClean="0">
                <a:solidFill>
                  <a:schemeClr val="tx2">
                    <a:lumMod val="75000"/>
                  </a:schemeClr>
                </a:solidFill>
              </a:rPr>
              <a:t>Oddano do użytku w 2005r.</a:t>
            </a:r>
            <a:endParaRPr lang="pl-PL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2" descr="D:\Zdjęcia 2014\tym\DSC_088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219521" y="3949588"/>
            <a:ext cx="4224469" cy="2401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IP\Downloads\13819285_1137037379668255_1635017593_n (1)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1960" y="824518"/>
            <a:ext cx="3456383" cy="2458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Zdjęcia 2015\tym\DSC_022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21" y="946863"/>
            <a:ext cx="3464776" cy="2598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M:\DCIM\100CANON\IMG_4766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8876" y="3937728"/>
            <a:ext cx="3640460" cy="233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7"/>
          <p:cNvSpPr txBox="1"/>
          <p:nvPr/>
        </p:nvSpPr>
        <p:spPr>
          <a:xfrm>
            <a:off x="4794919" y="6350650"/>
            <a:ext cx="3744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solidFill>
                  <a:schemeClr val="tx2">
                    <a:lumMod val="75000"/>
                  </a:schemeClr>
                </a:solidFill>
              </a:rPr>
              <a:t>Rozbudowa Remiza 2019-2020r.</a:t>
            </a:r>
            <a:endParaRPr lang="pl-PL" sz="1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540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Documents and Settings\Ł.Bryk\Pulpit\art469_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237" y="1183051"/>
            <a:ext cx="4049480" cy="2488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4" t="-15513"/>
          <a:stretch/>
        </p:blipFill>
        <p:spPr bwMode="auto">
          <a:xfrm>
            <a:off x="4348543" y="793885"/>
            <a:ext cx="4049181" cy="3036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652244" y="404664"/>
            <a:ext cx="37208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dirty="0">
                <a:solidFill>
                  <a:schemeClr val="tx2"/>
                </a:solidFill>
              </a:rPr>
              <a:t>Remiza </a:t>
            </a:r>
            <a:r>
              <a:rPr lang="pl-PL" sz="4000" dirty="0" smtClean="0">
                <a:solidFill>
                  <a:schemeClr val="tx2"/>
                </a:solidFill>
              </a:rPr>
              <a:t>Kosowy </a:t>
            </a:r>
            <a:endParaRPr lang="pl-PL" sz="4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237" y="4305870"/>
            <a:ext cx="5064835" cy="2579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 descr="D:\Zdjęcia_2016\remiza_Kosowy\WP_20160818_14_41_43_Pro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2080" y="4338000"/>
            <a:ext cx="382007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5496" y="3931232"/>
            <a:ext cx="91085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chemeClr val="tx2">
                    <a:lumMod val="75000"/>
                  </a:schemeClr>
                </a:solidFill>
              </a:rPr>
              <a:t>Remont </a:t>
            </a:r>
            <a:r>
              <a:rPr lang="pl-PL" sz="1600" dirty="0" smtClean="0">
                <a:solidFill>
                  <a:schemeClr val="tx2">
                    <a:lumMod val="75000"/>
                  </a:schemeClr>
                </a:solidFill>
              </a:rPr>
              <a:t>remizy w 2009r. Budowa wiaty integracyjnej, ze sceną i zapleczem 2014-2015 </a:t>
            </a:r>
            <a:endParaRPr lang="pl-PL" sz="1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4112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22523"/>
            <a:ext cx="7498080" cy="67017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dirty="0" smtClean="0">
                <a:solidFill>
                  <a:schemeClr val="tx2"/>
                </a:solidFill>
              </a:rPr>
              <a:t>Remiza Hucina  </a:t>
            </a:r>
            <a:endParaRPr lang="pl-PL" sz="4000" dirty="0">
              <a:solidFill>
                <a:schemeClr val="tx2"/>
              </a:solidFill>
            </a:endParaRPr>
          </a:p>
        </p:txBody>
      </p:sp>
      <p:pic>
        <p:nvPicPr>
          <p:cNvPr id="4098" name="Picture 2" descr="C:\Users\IP\Desktop\WAŻNE\stare\tak było\tak było... (3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602" y="764704"/>
            <a:ext cx="3600000" cy="2700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Zdjęcia 2015\osp\IMG_3669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9952" y="836713"/>
            <a:ext cx="3835896" cy="2628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4644008" y="3459857"/>
            <a:ext cx="1736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>
                <a:solidFill>
                  <a:schemeClr val="tx2">
                    <a:lumMod val="75000"/>
                  </a:schemeClr>
                </a:solidFill>
              </a:rPr>
              <a:t>Remont w 2013r.</a:t>
            </a:r>
            <a:endParaRPr lang="pl-PL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4338" name="Picture 2" descr="M:\DCIM\100CANON\IMG_4828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021008" y="3839731"/>
            <a:ext cx="3385658" cy="2132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M:\DCIM\100CANON\IMG_482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3802369"/>
            <a:ext cx="4106393" cy="2737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153294" y="6532374"/>
            <a:ext cx="29288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>
                <a:solidFill>
                  <a:schemeClr val="tx2">
                    <a:lumMod val="75000"/>
                  </a:schemeClr>
                </a:solidFill>
              </a:rPr>
              <a:t>Poświęcenie Floriana – 2016r.</a:t>
            </a:r>
            <a:endParaRPr lang="pl-PL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5508104" y="6532374"/>
            <a:ext cx="2021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>
                <a:solidFill>
                  <a:schemeClr val="tx2">
                    <a:lumMod val="75000"/>
                  </a:schemeClr>
                </a:solidFill>
              </a:rPr>
              <a:t>Stan obecny -2020r.</a:t>
            </a:r>
            <a:endParaRPr lang="pl-PL" sz="1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2108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3491880" y="1340768"/>
            <a:ext cx="5184576" cy="144016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i="1" dirty="0">
                <a:solidFill>
                  <a:schemeClr val="tx2">
                    <a:lumMod val="75000"/>
                  </a:schemeClr>
                </a:solidFill>
              </a:rPr>
              <a:t>Wójt Gminy Niwiska</a:t>
            </a:r>
            <a:br>
              <a:rPr lang="pl-PL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b="1" i="1" dirty="0">
                <a:solidFill>
                  <a:schemeClr val="tx2">
                    <a:lumMod val="75000"/>
                  </a:schemeClr>
                </a:solidFill>
              </a:rPr>
              <a:t>mgr. Elżbieta Wróbel </a:t>
            </a:r>
          </a:p>
        </p:txBody>
      </p:sp>
      <p:pic>
        <p:nvPicPr>
          <p:cNvPr id="8194" name="Picture 2" descr="D:\Zdjecia_2020\pozegnanie_Jola_Salach\IMG_395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2924944"/>
            <a:ext cx="5607258" cy="3738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16632"/>
            <a:ext cx="3209928" cy="4808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29688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22523"/>
            <a:ext cx="7498080" cy="67017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dirty="0" smtClean="0">
                <a:solidFill>
                  <a:schemeClr val="accent3">
                    <a:lumMod val="50000"/>
                  </a:schemeClr>
                </a:solidFill>
              </a:rPr>
              <a:t>Remiza Hucisko  </a:t>
            </a:r>
            <a:endParaRPr lang="pl-PL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5099434" y="3595532"/>
            <a:ext cx="3326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accent3">
                    <a:lumMod val="50000"/>
                  </a:schemeClr>
                </a:solidFill>
              </a:rPr>
              <a:t>Wykonanie ogrodzenia remizy – 2017r. </a:t>
            </a:r>
            <a:endParaRPr lang="pl-PL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1266" name="Picture 2" descr="http://www.niwiska.pl/static/img/k01/ochotnicza%20straz%20pozarna/Zdjecia_OSP/osp_hucisko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4682" y="908720"/>
            <a:ext cx="3970743" cy="2425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archiwum.niwiska.pl/img_art/art2128_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980728"/>
            <a:ext cx="3867783" cy="2576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az 12" descr="C:\Users\IP-komputer\AppData\Local\Microsoft\Windows\INetCache\Content.Word\IMG_4760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5064" y="3893759"/>
            <a:ext cx="3837492" cy="2559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pole tekstowe 13"/>
          <p:cNvSpPr txBox="1"/>
          <p:nvPr/>
        </p:nvSpPr>
        <p:spPr>
          <a:xfrm>
            <a:off x="323527" y="6525344"/>
            <a:ext cx="8820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>
                <a:solidFill>
                  <a:schemeClr val="accent3">
                    <a:lumMod val="50000"/>
                  </a:schemeClr>
                </a:solidFill>
              </a:rPr>
              <a:t>Budowa estrady (2016r.) oraz rozbudowa </a:t>
            </a:r>
            <a:r>
              <a:rPr lang="pl-PL" sz="1400" dirty="0">
                <a:solidFill>
                  <a:schemeClr val="accent3">
                    <a:lumMod val="50000"/>
                  </a:schemeClr>
                </a:solidFill>
              </a:rPr>
              <a:t>budynku </a:t>
            </a:r>
            <a:r>
              <a:rPr lang="pl-PL" sz="1400" dirty="0" smtClean="0">
                <a:solidFill>
                  <a:schemeClr val="accent3">
                    <a:lumMod val="50000"/>
                  </a:schemeClr>
                </a:solidFill>
              </a:rPr>
              <a:t>gospodarczego  </a:t>
            </a:r>
            <a:r>
              <a:rPr lang="pl-PL" sz="1400" dirty="0">
                <a:solidFill>
                  <a:schemeClr val="accent3">
                    <a:lumMod val="50000"/>
                  </a:schemeClr>
                </a:solidFill>
              </a:rPr>
              <a:t>przy remizie OSP w </a:t>
            </a:r>
            <a:r>
              <a:rPr lang="pl-PL" sz="1400" dirty="0" smtClean="0">
                <a:solidFill>
                  <a:schemeClr val="accent3">
                    <a:lumMod val="50000"/>
                  </a:schemeClr>
                </a:solidFill>
              </a:rPr>
              <a:t>Hucisku 2019-2020</a:t>
            </a:r>
            <a:endParaRPr lang="pl-PL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170" name="Picture 2" descr="D:\Zdjecia_2018\do ulotki- sesja gmina\IMG_3279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7" y="3595532"/>
            <a:ext cx="4286707" cy="285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207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22523"/>
            <a:ext cx="7498080" cy="67017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dirty="0" smtClean="0">
                <a:solidFill>
                  <a:schemeClr val="tx2"/>
                </a:solidFill>
              </a:rPr>
              <a:t>Remiza Leszcze</a:t>
            </a:r>
            <a:endParaRPr lang="pl-PL" sz="4000" dirty="0">
              <a:solidFill>
                <a:schemeClr val="tx2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644009" y="6406184"/>
            <a:ext cx="3319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tx2">
                    <a:lumMod val="75000"/>
                  </a:schemeClr>
                </a:solidFill>
              </a:rPr>
              <a:t>Poświęcenie figurki św. Floriana 2015r. </a:t>
            </a:r>
            <a:endParaRPr lang="pl-PL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2294" name="Picture 6" descr="http://www.niwiska.pl/static/img/k01/ochotnicza%20straz%20pozarna/Zdjecia_OSP/osp_leszcz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764703"/>
            <a:ext cx="4464495" cy="3348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archiwum.niwiska.pl/img_art/art1586/images/IMG_598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3068960"/>
            <a:ext cx="5003392" cy="3337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2416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259632" y="-13456"/>
            <a:ext cx="7497762" cy="1143000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>
                <a:solidFill>
                  <a:schemeClr val="tx2">
                    <a:lumMod val="75000"/>
                  </a:schemeClr>
                </a:solidFill>
              </a:rPr>
              <a:t>Remiza Trześń</a:t>
            </a:r>
            <a:endParaRPr lang="pl-PL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146" name="Picture 2" descr="C:\Users\IP\Desktop\WAŻNE\stare\tak było\tak było... (12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765" y="1126547"/>
            <a:ext cx="3456384" cy="2522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4338826" y="3658017"/>
            <a:ext cx="3207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tx2">
                    <a:lumMod val="75000"/>
                  </a:schemeClr>
                </a:solidFill>
              </a:rPr>
              <a:t>Remont w 2013r.- stan obecny 2020r. </a:t>
            </a:r>
            <a:endParaRPr lang="pl-PL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5362" name="Picture 2" descr="M:\DCIM\100CANON\IMG_482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1073696"/>
            <a:ext cx="378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M:\DCIM\100CANON\IMG_480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936" y="4051506"/>
            <a:ext cx="3555032" cy="2370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M:\DCIM\100CANON\IMG_4809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528" y="4051506"/>
            <a:ext cx="3527912" cy="2351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403648" y="6477417"/>
            <a:ext cx="7128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>
                <a:solidFill>
                  <a:schemeClr val="tx2">
                    <a:lumMod val="75000"/>
                  </a:schemeClr>
                </a:solidFill>
              </a:rPr>
              <a:t>Remont </a:t>
            </a:r>
            <a:r>
              <a:rPr lang="pl-PL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1400" dirty="0" smtClean="0">
                <a:solidFill>
                  <a:schemeClr val="tx2">
                    <a:lumMod val="75000"/>
                  </a:schemeClr>
                </a:solidFill>
              </a:rPr>
              <a:t>i doposażenie pomieszczeń remizy - 2019r. </a:t>
            </a:r>
            <a:endParaRPr lang="pl-PL" sz="1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5120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5956" y="0"/>
            <a:ext cx="7139136" cy="119675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dirty="0">
                <a:solidFill>
                  <a:schemeClr val="tx2"/>
                </a:solidFill>
              </a:rPr>
              <a:t>Bezpieczeństwo p .pożarowe</a:t>
            </a:r>
            <a:br>
              <a:rPr lang="pl-PL" sz="4000" dirty="0">
                <a:solidFill>
                  <a:schemeClr val="tx2"/>
                </a:solidFill>
              </a:rPr>
            </a:br>
            <a:r>
              <a:rPr lang="pl-PL" sz="4000" dirty="0">
                <a:solidFill>
                  <a:schemeClr val="tx2"/>
                </a:solidFill>
              </a:rPr>
              <a:t>Nowe samochody dla </a:t>
            </a:r>
            <a:r>
              <a:rPr lang="pl-PL" sz="4000" dirty="0" smtClean="0">
                <a:solidFill>
                  <a:schemeClr val="tx2"/>
                </a:solidFill>
              </a:rPr>
              <a:t>OSP</a:t>
            </a:r>
            <a:endParaRPr lang="pl-PL" sz="4000" dirty="0">
              <a:solidFill>
                <a:schemeClr val="tx2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020883" y="1340768"/>
            <a:ext cx="81365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- samochód ciężki gaśniczy marki Jelcz dla OSP </a:t>
            </a:r>
            <a:r>
              <a:rPr lang="pl-PL" dirty="0" smtClean="0"/>
              <a:t>Zapole 2006r.</a:t>
            </a:r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- samochód średni gaśniczy marki Steyr dla OSP Kosowy – </a:t>
            </a:r>
            <a:r>
              <a:rPr lang="pl-PL" dirty="0" smtClean="0"/>
              <a:t>2007r.</a:t>
            </a:r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- samochód średni gaśniczy marki Renault dla OSP Hucina – </a:t>
            </a:r>
            <a:r>
              <a:rPr lang="pl-PL" dirty="0" smtClean="0"/>
              <a:t>2008r.</a:t>
            </a:r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- samochód lekki gaśniczy marki Daimler Benz dla OSP Trześń – </a:t>
            </a:r>
            <a:r>
              <a:rPr lang="pl-PL" dirty="0" smtClean="0"/>
              <a:t>2008r.</a:t>
            </a:r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- samochód średni gaśniczy marki Renault dla OSP Przyłęk – </a:t>
            </a:r>
            <a:r>
              <a:rPr lang="pl-PL" dirty="0" smtClean="0"/>
              <a:t>2009r.</a:t>
            </a:r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- samochód średni gaśniczy marki Mercedes Benz dla OSP Niwiska – </a:t>
            </a:r>
            <a:r>
              <a:rPr lang="pl-PL" dirty="0" smtClean="0"/>
              <a:t>2010r.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1023835" y="3373468"/>
            <a:ext cx="387037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/>
              <a:t>samochód </a:t>
            </a:r>
            <a:r>
              <a:rPr lang="pl-PL" dirty="0"/>
              <a:t>średni gaśniczy marki Steyr dla OSP Hucisko – </a:t>
            </a:r>
            <a:r>
              <a:rPr lang="pl-PL" dirty="0" smtClean="0"/>
              <a:t>2010r.</a:t>
            </a:r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/>
              <a:t>samochód </a:t>
            </a:r>
            <a:r>
              <a:rPr lang="pl-PL" dirty="0"/>
              <a:t>średni gaśniczy marki Renault dla OSP Leszcze -</a:t>
            </a:r>
            <a:r>
              <a:rPr lang="pl-PL" dirty="0" smtClean="0"/>
              <a:t>2010r.</a:t>
            </a:r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/>
              <a:t>samochód </a:t>
            </a:r>
            <a:r>
              <a:rPr lang="pl-PL" dirty="0"/>
              <a:t>lekki ratownictwa technicznego marki Ford Transit  dla OSP Siedlanka -</a:t>
            </a:r>
            <a:r>
              <a:rPr lang="pl-PL" dirty="0" smtClean="0"/>
              <a:t>2010r.,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 </a:t>
            </a:r>
            <a:r>
              <a:rPr lang="pl-PL" dirty="0" smtClean="0"/>
              <a:t>samochód </a:t>
            </a:r>
            <a:r>
              <a:rPr lang="pl-PL" dirty="0"/>
              <a:t>pożarniczego dla OSP Siedlanka – 201 135 zł</a:t>
            </a:r>
            <a:r>
              <a:rPr lang="pl-PL" dirty="0" smtClean="0"/>
              <a:t>, 2018r. </a:t>
            </a:r>
          </a:p>
          <a:p>
            <a:pPr marL="285750" indent="-285750">
              <a:buFontTx/>
              <a:buChar char="-"/>
            </a:pPr>
            <a:endParaRPr lang="pl-PL" dirty="0"/>
          </a:p>
        </p:txBody>
      </p:sp>
      <p:pic>
        <p:nvPicPr>
          <p:cNvPr id="21506" name="Picture 2" descr="Y:\prezentacja_2018\p7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4208" y="3815174"/>
            <a:ext cx="4081802" cy="2917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8339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Zdjęcia 2015\osp\IMG_367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058" y="619944"/>
            <a:ext cx="3600000" cy="269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Zdjęcia 2015\osp\IMG_367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619944"/>
            <a:ext cx="3600000" cy="269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Zdjęcia 2015\osp\IMG_367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058" y="3861048"/>
            <a:ext cx="3600000" cy="269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Zdjęcia 2015\osp\IMG_368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861048"/>
            <a:ext cx="3600000" cy="269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8501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Zdjęcia 2015\osp\IMG_369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764737"/>
            <a:ext cx="3600000" cy="269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Zdjęcia 2015\osp\IMG_368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764737"/>
            <a:ext cx="3600000" cy="269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Zdjęcia 2015\osp\IMG_366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3600000" cy="269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Zdjęcia 2015\osp\IMG_368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789040"/>
            <a:ext cx="3600000" cy="269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5480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61160" y="332656"/>
            <a:ext cx="4382840" cy="3198729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Pałac</a:t>
            </a:r>
            <a:br>
              <a:rPr lang="pl-PL" sz="3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pl-PL" sz="3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dr Jana Hupki</a:t>
            </a:r>
            <a:br>
              <a:rPr lang="pl-PL" sz="3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pl-PL" sz="3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z II połowy XIX w.</a:t>
            </a:r>
          </a:p>
        </p:txBody>
      </p:sp>
      <p:pic>
        <p:nvPicPr>
          <p:cNvPr id="3" name="Picture 2" descr="W:\prezentacja\zdjęcia stary gok 1908\gok000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60606">
            <a:off x="176636" y="221311"/>
            <a:ext cx="4554537" cy="3067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Documents and Settings\Ł.Bryk\Pulpit\prezentacja\Obraz 35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3393041"/>
            <a:ext cx="4814888" cy="307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806848" y="4575848"/>
            <a:ext cx="329411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solidFill>
                  <a:schemeClr val="tx2">
                    <a:lumMod val="75000"/>
                  </a:schemeClr>
                </a:solidFill>
              </a:rPr>
              <a:t>Elewacja wschodnia z roku 1908 oraz stan aktualny</a:t>
            </a:r>
            <a:r>
              <a:rPr lang="pl-PL" sz="200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41324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:\Zdjęcia 2012\kościół i gok\Obraz 0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1074" y="3645024"/>
            <a:ext cx="4293045" cy="2983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Documents and Settings\Ł.Bryk\Pulpit\prezentacja\zdjęcia stary gok 1908\gok000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4057651" cy="2736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4880733" y="2139226"/>
            <a:ext cx="3816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chemeClr val="tx2">
                    <a:lumMod val="75000"/>
                  </a:schemeClr>
                </a:solidFill>
              </a:rPr>
              <a:t>Elewacja południowa z roku 1908 oraz stan aktualny.</a:t>
            </a:r>
          </a:p>
        </p:txBody>
      </p:sp>
    </p:spTree>
    <p:extLst>
      <p:ext uri="{BB962C8B-B14F-4D97-AF65-F5344CB8AC3E}">
        <p14:creationId xmlns:p14="http://schemas.microsoft.com/office/powerpoint/2010/main" val="42530783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O:\Zdjęcia 2011\pawie\na strone\Obraz 016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439889"/>
            <a:ext cx="6870700" cy="2132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W:\nowa strona\img_art\art784_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12" y="3410103"/>
            <a:ext cx="3243263" cy="2430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W:\nowa strona\img_art\art784_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6272" y="3392637"/>
            <a:ext cx="3244851" cy="2430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odtytuł 2"/>
          <p:cNvSpPr txBox="1">
            <a:spLocks/>
          </p:cNvSpPr>
          <p:nvPr/>
        </p:nvSpPr>
        <p:spPr>
          <a:xfrm>
            <a:off x="1186484" y="6200925"/>
            <a:ext cx="6172200" cy="4318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Polichromie „Pod Pawiami” </a:t>
            </a:r>
            <a:endParaRPr lang="pl-PL" sz="20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15058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pawie\maki.jpg"/>
          <p:cNvPicPr>
            <a:picLocks noChangeAspect="1" noChangeArrowheads="1"/>
          </p:cNvPicPr>
          <p:nvPr/>
        </p:nvPicPr>
        <p:blipFill>
          <a:blip r:embed="rId2" cstate="screen">
            <a:lum bright="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368846"/>
            <a:ext cx="5976664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E:\pawie\wrony.jpg"/>
          <p:cNvPicPr>
            <a:picLocks noChangeAspect="1" noChangeArrowheads="1"/>
          </p:cNvPicPr>
          <p:nvPr/>
        </p:nvPicPr>
        <p:blipFill>
          <a:blip r:embed="rId3" cstate="screen">
            <a:lum bright="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77" y="3213104"/>
            <a:ext cx="6013451" cy="266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odtytuł 2"/>
          <p:cNvSpPr txBox="1">
            <a:spLocks/>
          </p:cNvSpPr>
          <p:nvPr/>
        </p:nvSpPr>
        <p:spPr>
          <a:xfrm>
            <a:off x="1475656" y="6080131"/>
            <a:ext cx="6172200" cy="504825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pl-PL" sz="20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Polichromie „Pod Makami” i „Pod Wronami” </a:t>
            </a:r>
            <a:endParaRPr lang="pl-PL" sz="20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1992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39552" y="997278"/>
            <a:ext cx="8064896" cy="4247317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pl-PL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Inwestycje gminne</a:t>
            </a:r>
            <a:br>
              <a:rPr lang="pl-PL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zrealizowane w okresie</a:t>
            </a:r>
          </a:p>
          <a:p>
            <a:pPr algn="ctr"/>
            <a:r>
              <a:rPr lang="pl-PL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lat samorządu terytorialnego </a:t>
            </a:r>
          </a:p>
          <a:p>
            <a:pPr algn="ctr"/>
            <a:r>
              <a:rPr lang="pl-PL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pl-PL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Gminie Niwiska </a:t>
            </a:r>
            <a:endParaRPr lang="pl-PL" sz="5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00788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Zdjęcia 2012\parkiet gok\Obraz 02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9980" y="3356992"/>
            <a:ext cx="4272100" cy="3203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580112" y="1409000"/>
            <a:ext cx="26930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Rekonstrukcja posadzki  w Dworku Hupki – 2014 r.</a:t>
            </a:r>
            <a:endParaRPr lang="pl-PL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3" name="Picture 3" descr="D:\Zdjęcia 2015\gok i podłoga\IMG_369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741" y="548680"/>
            <a:ext cx="4104456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1259632" y="4451138"/>
            <a:ext cx="26930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Rekonstrukcja mozaiki  parkietowej w Dworku Hupki – 2012 r.</a:t>
            </a:r>
            <a:endParaRPr lang="pl-PL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1909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539552" y="332656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Utworzenie Szkoły Muzycznej I st. w Niwiskach – 2014 </a:t>
            </a:r>
            <a:r>
              <a:rPr lang="pl-PL" sz="2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r.</a:t>
            </a:r>
          </a:p>
        </p:txBody>
      </p:sp>
      <p:pic>
        <p:nvPicPr>
          <p:cNvPr id="1026" name="Picture 2" descr="D:\Zdjęcia 2015\tym\IMG_381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5317" y="1196752"/>
            <a:ext cx="8158237" cy="5589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6939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Zdjęcia 2015\oficyna przejęcie\IMG_315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4464496" cy="2478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076056" y="256819"/>
            <a:ext cx="2771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 smtClean="0">
                <a:solidFill>
                  <a:schemeClr val="tx2"/>
                </a:solidFill>
              </a:rPr>
              <a:t>Oficyna Dworska </a:t>
            </a:r>
            <a:endParaRPr lang="pl-PL" sz="2400" b="1" dirty="0">
              <a:solidFill>
                <a:schemeClr val="tx2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4464496" y="718484"/>
            <a:ext cx="3707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 smtClean="0">
                <a:solidFill>
                  <a:schemeClr val="tx2"/>
                </a:solidFill>
                <a:latin typeface="+mj-lt"/>
              </a:rPr>
              <a:t>Stan przed remontem </a:t>
            </a:r>
          </a:p>
          <a:p>
            <a:pPr algn="ctr">
              <a:defRPr/>
            </a:pPr>
            <a:r>
              <a:rPr lang="pl-PL" sz="2000" dirty="0" smtClean="0">
                <a:solidFill>
                  <a:schemeClr val="tx2"/>
                </a:solidFill>
                <a:latin typeface="+mj-lt"/>
              </a:rPr>
              <a:t>oraz stan obecny 2020r. (remont 2015r.) </a:t>
            </a:r>
            <a:endParaRPr lang="pl-PL" sz="20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6468" y="1772816"/>
            <a:ext cx="5229226" cy="2736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8" name="Picture 4" descr="http://niwiska.pl/static/img/k01/aktualnosci/podsumowanie_roku_2019/7a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63616" y="4309735"/>
            <a:ext cx="3840832" cy="2407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/>
          <p:cNvSpPr/>
          <p:nvPr/>
        </p:nvSpPr>
        <p:spPr>
          <a:xfrm>
            <a:off x="89645" y="6213520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dirty="0" smtClean="0">
                <a:solidFill>
                  <a:schemeClr val="tx2"/>
                </a:solidFill>
                <a:latin typeface="+mj-lt"/>
              </a:rPr>
              <a:t>Wyremontowane sale lekcyjne</a:t>
            </a:r>
          </a:p>
          <a:p>
            <a:pPr algn="ctr">
              <a:defRPr/>
            </a:pPr>
            <a:r>
              <a:rPr lang="pl-PL" dirty="0" smtClean="0">
                <a:solidFill>
                  <a:schemeClr val="tx2"/>
                </a:solidFill>
                <a:latin typeface="+mj-lt"/>
              </a:rPr>
              <a:t> oraz studio nagrań (2019r.)</a:t>
            </a:r>
          </a:p>
        </p:txBody>
      </p:sp>
      <p:pic>
        <p:nvPicPr>
          <p:cNvPr id="8194" name="Picture 2" descr="https://www.apama.pl/media/galeria/big/a63a100fda72d4453348b980a57adb7b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509" y="2847950"/>
            <a:ext cx="4328962" cy="3101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3749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11664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</a:rPr>
              <a:t>Oficyna </a:t>
            </a:r>
            <a:r>
              <a:rPr lang="pl-PL" sz="3200" b="1" dirty="0" smtClean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</a:rPr>
              <a:t>dworska- </a:t>
            </a:r>
            <a:br>
              <a:rPr lang="pl-PL" sz="3200" b="1" dirty="0" smtClean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</a:rPr>
            </a:br>
            <a:r>
              <a:rPr lang="pl-PL" sz="3200" b="1" dirty="0" smtClean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</a:rPr>
              <a:t>Siedziba szkoły muzycznej </a:t>
            </a:r>
            <a:endParaRPr lang="pl-PL" sz="3200" b="1" dirty="0">
              <a:ln w="10541" cmpd="sng">
                <a:noFill/>
                <a:prstDash val="solid"/>
              </a:ln>
              <a:solidFill>
                <a:schemeClr val="tx2"/>
              </a:solidFill>
              <a:effectLst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264190"/>
            <a:ext cx="7632848" cy="5398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8136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archiwum.niwiska.pl/img_art/art1917_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3467" y="260648"/>
            <a:ext cx="4250213" cy="2831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archiwum.niwiska.pl/img_art/art1917_1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585" y="3452393"/>
            <a:ext cx="4065920" cy="2708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www.niwiska.pl/static/img/k01/aktualnosci/Podsumowanie_2018/podsumowanie_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6505" y="3452393"/>
            <a:ext cx="4647775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3767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303176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4000" dirty="0">
                <a:solidFill>
                  <a:schemeClr val="tx2">
                    <a:lumMod val="75000"/>
                  </a:schemeClr>
                </a:solidFill>
              </a:rPr>
              <a:t>U</a:t>
            </a:r>
            <a:r>
              <a:rPr lang="pl-PL" sz="4000" dirty="0" smtClean="0">
                <a:solidFill>
                  <a:schemeClr val="tx2">
                    <a:lumMod val="75000"/>
                  </a:schemeClr>
                </a:solidFill>
              </a:rPr>
              <a:t>ruchomienie </a:t>
            </a:r>
            <a:r>
              <a:rPr lang="pl-PL" sz="4000" dirty="0">
                <a:solidFill>
                  <a:schemeClr val="tx2">
                    <a:lumMod val="75000"/>
                  </a:schemeClr>
                </a:solidFill>
              </a:rPr>
              <a:t>rehabilitacji </a:t>
            </a:r>
            <a:r>
              <a:rPr lang="pl-PL" sz="40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4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4000" dirty="0" smtClean="0">
                <a:solidFill>
                  <a:schemeClr val="tx2">
                    <a:lumMod val="75000"/>
                  </a:schemeClr>
                </a:solidFill>
              </a:rPr>
              <a:t>na </a:t>
            </a:r>
            <a:r>
              <a:rPr lang="pl-PL" sz="4000" dirty="0">
                <a:solidFill>
                  <a:schemeClr val="tx2">
                    <a:lumMod val="75000"/>
                  </a:schemeClr>
                </a:solidFill>
              </a:rPr>
              <a:t>niskiej części Ośrodka Zdrowia </a:t>
            </a:r>
            <a:r>
              <a:rPr lang="pl-PL" sz="40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4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4000" dirty="0" smtClean="0">
                <a:solidFill>
                  <a:schemeClr val="tx2">
                    <a:lumMod val="75000"/>
                  </a:schemeClr>
                </a:solidFill>
              </a:rPr>
              <a:t>w Niwiskach 2012r.</a:t>
            </a:r>
            <a:endParaRPr lang="pl-PL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218" name="Picture 2" descr="C:\Users\IP\Desktop\WAŻNE\stare\tak było\tak było... (2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398" y="3212975"/>
            <a:ext cx="3648539" cy="2736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IP\Desktop\WAŻNE\stare\tak jest ... (21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4642" y="3212976"/>
            <a:ext cx="4600331" cy="2736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824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D:\Zdjęcia 2012\otwarcie rehabilitacji\na strone\Obraz 02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386100" y="2415009"/>
            <a:ext cx="4367959" cy="3275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D:\Zdjęcia 2012\otwarcie rehabilitacji\na strone\Obraz 02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764736"/>
            <a:ext cx="4224582" cy="3168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5533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71600" y="1410355"/>
            <a:ext cx="795637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przebudowa </a:t>
            </a: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odcinka drogi Nr 104 162 Zapole- Lipny Bór </a:t>
            </a: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w </a:t>
            </a: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miejscowości Zapole, gmina Niwiska, wartość 111 tys. , 800 mb drogi asfaltowej</a:t>
            </a: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.(2017</a:t>
            </a: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przebudowa </a:t>
            </a: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odcinka drogi Przyłęk- Kosowy o numerze ewidencji gruntów   84 w miejscowości Przyłęk na długości 830 mb, wartość 126 tys. </a:t>
            </a: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(2017r</a:t>
            </a: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.),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przebudowa </a:t>
            </a: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odcinka drogi o numerach ewidencji gruntów 361, 649 w miejscowości Hucina- Grobla na długości 720 mb, wartość 100 tys. zł </a:t>
            </a: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(2017</a:t>
            </a: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budowa </a:t>
            </a: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drogi gminnej w miejscowości Kosowy – Góra( ul. Nowa</a:t>
            </a: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), </a:t>
            </a: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wart. 110 tys. 800 mb asfaltu,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przebudowa </a:t>
            </a: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drogi gminnej  Przyłęk- Resztówka- II etap</a:t>
            </a: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,, </a:t>
            </a: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wartość 160 tys.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f)  przebudowa  drogi gminnej Nr 104 164R </a:t>
            </a: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w </a:t>
            </a: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miejscowościach Niwiska i Trześń , gmina Niwiska, wartość 380 tys. ( 2018),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g)  przebudowa odcinka drogi </a:t>
            </a: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ul. Grabowa </a:t>
            </a: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w </a:t>
            </a: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miejscowości Hucina na długości 630 mb, wart. 143 tys. ( 2018)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h)  przebudowa odcinka drogi </a:t>
            </a: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Przyłęk- Hucina </a:t>
            </a: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na </a:t>
            </a: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długości 900 mb, wartość 138 tys. (2018),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i) przebudowa odcinka drogi gminnej </a:t>
            </a: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Siedlanka – Nowa Wieś </a:t>
            </a: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 w </a:t>
            </a: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miejscowości Siedlanka, wartość 180 tys.( 2018),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j)  budowa chodnika w miejscowości Trześń na odcinku 190 m przy drodze gminnej Trześń- Blizna, wartość 120 tys.(2018),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k) przebudowa odcinka drogi gminnej Kosowy- Hucina( ul. Akacjowa) </a:t>
            </a: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Wartość </a:t>
            </a: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90 tys. zł. ( 2018),</a:t>
            </a:r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827584" y="341212"/>
            <a:ext cx="6936112" cy="125272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pl-PL" sz="4000" b="1" dirty="0" smtClean="0">
                <a:solidFill>
                  <a:schemeClr val="tx2">
                    <a:lumMod val="75000"/>
                  </a:schemeClr>
                </a:solidFill>
              </a:rPr>
              <a:t>Infrastruktura drogowa </a:t>
            </a:r>
            <a:endParaRPr lang="pl-PL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2549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47864" y="57542"/>
            <a:ext cx="4943232" cy="1252728"/>
          </a:xfrm>
        </p:spPr>
        <p:txBody>
          <a:bodyPr>
            <a:normAutofit/>
          </a:bodyPr>
          <a:lstStyle/>
          <a:p>
            <a:r>
              <a:rPr lang="pl-PL" sz="4000" b="1" dirty="0" smtClean="0">
                <a:solidFill>
                  <a:schemeClr val="tx2">
                    <a:lumMod val="75000"/>
                  </a:schemeClr>
                </a:solidFill>
              </a:rPr>
              <a:t>Drogi i chodniki </a:t>
            </a:r>
            <a:endParaRPr lang="pl-PL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pl-PL" dirty="0">
              <a:solidFill>
                <a:schemeClr val="tx2"/>
              </a:solidFill>
            </a:endParaRPr>
          </a:p>
        </p:txBody>
      </p:sp>
      <p:pic>
        <p:nvPicPr>
          <p:cNvPr id="15362" name="Picture 2" descr="http://www.niwiska.pl/static/img/k01/aktualnosci/Podsumowanie_2018/podsumowani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4005064"/>
            <a:ext cx="4174679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niwiska.pl/static/img/k01/aktualnosci/Podsumowanie_2018/podsumowanie_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88640"/>
            <a:ext cx="2810272" cy="4220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www.archiwum.niwiska.pl/img_art/art1943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0370" y="1033864"/>
            <a:ext cx="4764038" cy="3178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www.niwiska.pl/static/img/k01/aktualnosci/Podsumowanie_2018/podsumowanie_1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6279" y="4212372"/>
            <a:ext cx="3776662" cy="2519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2218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20464" y="341212"/>
            <a:ext cx="4943232" cy="1252728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>
                <a:solidFill>
                  <a:schemeClr val="tx2">
                    <a:lumMod val="75000"/>
                  </a:schemeClr>
                </a:solidFill>
              </a:rPr>
              <a:t>Drogi </a:t>
            </a:r>
            <a:br>
              <a:rPr lang="pl-PL" sz="4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4000" b="1" dirty="0" smtClean="0">
                <a:solidFill>
                  <a:schemeClr val="tx2">
                    <a:lumMod val="75000"/>
                  </a:schemeClr>
                </a:solidFill>
              </a:rPr>
              <a:t>i chodniki </a:t>
            </a:r>
            <a:endParaRPr lang="pl-PL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pl-PL" dirty="0">
              <a:solidFill>
                <a:schemeClr val="tx2"/>
              </a:solidFill>
            </a:endParaRPr>
          </a:p>
        </p:txBody>
      </p:sp>
      <p:pic>
        <p:nvPicPr>
          <p:cNvPr id="12290" name="Picture 2" descr="D:\Zdjęcia 2011\inwestycje drogowe i inne\Obraz 25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1716" y="4177805"/>
            <a:ext cx="4062822" cy="251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Zdjęcia 2014\tym\Obraz 20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612575" y="980604"/>
            <a:ext cx="3888431" cy="2592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Zdjęcia 2011\inwestycje drogowe i inne\Obraz 12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40056"/>
            <a:ext cx="3780080" cy="28349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Zdjęcia 2014\tym\Obraz 55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984304"/>
            <a:ext cx="4824536" cy="2710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Zdjęcia 2011\najpiękniejsza wieś\Obraz 245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1998132"/>
            <a:ext cx="470352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6540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1259632" y="36195"/>
            <a:ext cx="749808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pl-PL" sz="3900" b="1" dirty="0">
                <a:solidFill>
                  <a:schemeClr val="tx2"/>
                </a:solidFill>
              </a:rPr>
              <a:t>Budowa wodociągów </a:t>
            </a:r>
            <a:br>
              <a:rPr lang="pl-PL" sz="3900" b="1" dirty="0">
                <a:solidFill>
                  <a:schemeClr val="tx2"/>
                </a:solidFill>
              </a:rPr>
            </a:br>
            <a:r>
              <a:rPr lang="pl-PL" sz="3900" b="1" dirty="0">
                <a:solidFill>
                  <a:schemeClr val="tx2"/>
                </a:solidFill>
              </a:rPr>
              <a:t>w Gminie Niwiska:</a:t>
            </a:r>
            <a:r>
              <a:rPr lang="pl-PL" sz="40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l-PL" sz="40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pl-PL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755576" y="1386056"/>
            <a:ext cx="838842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Przyłęk </a:t>
            </a: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- 1983r</a:t>
            </a: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., Niwiska - </a:t>
            </a: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1991r</a:t>
            </a: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., Trześń </a:t>
            </a: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- 1992r</a:t>
            </a: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., Siedlanka </a:t>
            </a: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- 1994r</a:t>
            </a: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., Zapole </a:t>
            </a: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- 1995r</a:t>
            </a: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., Kosowy </a:t>
            </a: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- 1996r</a:t>
            </a: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., Hucisko </a:t>
            </a: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i Hucina - 1997r</a:t>
            </a: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., Leszcze </a:t>
            </a: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- 1998r</a:t>
            </a: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budowa sieci wodociągowej 1 266 mb, Trześń – Hucisko wraz z budową stacji pomp i zasilaniem energetycznym – 2011 r,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budowa odcinka sieci wodociągowej Przyłęk Resztówka – 2011r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budowa odcinka sieci wodociągowej Niwiska – Koniec – 2011r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budowa odcinka sieci wod. i kan. Niwiska Podkościelne -2011r, 2013r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budowa wodociągu Przyłęk Kosowy Ługnica </a:t>
            </a: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– ( </a:t>
            </a: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fi 160  597 mb+ 3 hydranty naziemne fi 80) – 2013r,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Budowa odcinka sieci wodociągowej Przyłęk </a:t>
            </a: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Resztówka  </a:t>
            </a: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– ( 874 mb  fi 110,fi 40 215 mb+hydranty 5 szt.) – 2013r</a:t>
            </a: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wodociąg </a:t>
            </a: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Kosowy- Ługnica, długość 700 mb, wartość 87 662, 00 zł ( 2017 r.)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wodociąg Niwiska- Folusz (2018) ,  PE Ø 90 mm, długość 242 mb.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budowa sieci wodociągowej w miejscowości Hucisko, wartość 56 tys. zł, długość 504 mb( 2019 r</a:t>
            </a: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.)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rozbudowa sieci wodociągowej Niwiska- Trześń, sieć Ø 315 mm - 5, 4 km, przyłącza 90 </a:t>
            </a:r>
            <a:r>
              <a:rPr lang="pl-PL" sz="1600" dirty="0" err="1">
                <a:solidFill>
                  <a:schemeClr val="accent3">
                    <a:lumMod val="50000"/>
                  </a:schemeClr>
                </a:solidFill>
              </a:rPr>
              <a:t>mb</a:t>
            </a:r>
            <a:r>
              <a:rPr lang="pl-PL" sz="1600" dirty="0">
                <a:solidFill>
                  <a:schemeClr val="accent3">
                    <a:lumMod val="50000"/>
                  </a:schemeClr>
                </a:solidFill>
              </a:rPr>
              <a:t>, wartość 2 194 369, 20 zł po przetargu. Zadanie jest w trakcie realizacji. Planowane zakończenie – III kw.  2020 r</a:t>
            </a: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pl-PL" sz="16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pl-PL" sz="16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</a:rPr>
              <a:t>   </a:t>
            </a:r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Łączna </a:t>
            </a:r>
            <a:r>
              <a:rPr lang="pl-PL" sz="1600" b="1" dirty="0">
                <a:solidFill>
                  <a:schemeClr val="accent3">
                    <a:lumMod val="50000"/>
                  </a:schemeClr>
                </a:solidFill>
              </a:rPr>
              <a:t>długość sieci wodociągowej </a:t>
            </a:r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wynosi 97,3 km</a:t>
            </a:r>
            <a:b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pl-PL" sz="1600" b="1" dirty="0">
                <a:solidFill>
                  <a:schemeClr val="accent3">
                    <a:lumMod val="50000"/>
                  </a:schemeClr>
                </a:solidFill>
              </a:rPr>
              <a:t>( + 5,4 km w trakcie realizacji</a:t>
            </a:r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), </a:t>
            </a:r>
            <a:r>
              <a:rPr lang="pl-PL" sz="1600" b="1" dirty="0">
                <a:solidFill>
                  <a:schemeClr val="accent3">
                    <a:lumMod val="50000"/>
                  </a:schemeClr>
                </a:solidFill>
              </a:rPr>
              <a:t>przyłączy 66 </a:t>
            </a:r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km</a:t>
            </a:r>
            <a:endParaRPr lang="pl-PL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9713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1309" y="88040"/>
            <a:ext cx="8229600" cy="125272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chemeClr val="tx2"/>
                </a:solidFill>
              </a:rPr>
              <a:t>Parkingi </a:t>
            </a:r>
            <a:endParaRPr lang="pl-PL" sz="4000" dirty="0"/>
          </a:p>
        </p:txBody>
      </p:sp>
      <p:pic>
        <p:nvPicPr>
          <p:cNvPr id="5" name="Picture 2" descr="D:\Gmina z lotu\NIWISKA DOM STRAŻAKA\NIWISKA DOM STRAŻAKA wybr\IMG_880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5936" y="3411044"/>
            <a:ext cx="4988734" cy="31876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Zdjęcia 2014\tym\IMG_028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1466512"/>
            <a:ext cx="4212468" cy="28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Zdjęcia 2011\inwestycje drogowe i inne\Obraz 64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9215" y="188640"/>
            <a:ext cx="3253789" cy="2304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Zdjęcia 2014\tym\IMG_360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90" y="4089070"/>
            <a:ext cx="4356484" cy="2722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Zdjęcia 2011\inwestycje drogowe i inne\Obraz 503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562" y="188640"/>
            <a:ext cx="3384376" cy="21149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0582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83568" y="1616090"/>
            <a:ext cx="8352928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>rozbudowa </a:t>
            </a:r>
            <a:r>
              <a:rPr lang="pl-PL" dirty="0">
                <a:solidFill>
                  <a:schemeClr val="accent3">
                    <a:lumMod val="50000"/>
                  </a:schemeClr>
                </a:solidFill>
              </a:rPr>
              <a:t>i przebudowa części istniejącego budynku szkolnego pod mini salę gimnastyczną w miejscowości Trześń, (2016), wartość 335 tys. zł, pow. 177m</a:t>
            </a:r>
            <a:r>
              <a:rPr lang="pl-PL" baseline="30000" dirty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pl-PL" dirty="0">
                <a:solidFill>
                  <a:schemeClr val="accent3">
                    <a:lumMod val="50000"/>
                  </a:schemeClr>
                </a:solidFill>
              </a:rPr>
              <a:t>,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accent3">
                    <a:lumMod val="50000"/>
                  </a:schemeClr>
                </a:solidFill>
              </a:rPr>
              <a:t>budowa 2 zbiorników wyrównawczych na wodę na działkach o nr ewidencji gruntów 23/1, 23/4 w miejscowości Hucisko,(2016) wartość 100 tys. zł.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accent3">
                    <a:lumMod val="50000"/>
                  </a:schemeClr>
                </a:solidFill>
              </a:rPr>
              <a:t>rozbudowa i przebudowa części budynku Szkoły Podstawowej w Przyłęku pod salę gimnastyczną z zapleczem sanitarnym, wartość 1,5 mln zł ( 2018 r. zakończono).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accent3">
                    <a:lumMod val="50000"/>
                  </a:schemeClr>
                </a:solidFill>
              </a:rPr>
              <a:t>rozbudowa Szkoły Podstawowej w Hucinie, wartość 419 tys. (2018 r.),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accent3">
                    <a:lumMod val="50000"/>
                  </a:schemeClr>
                </a:solidFill>
              </a:rPr>
              <a:t>budowa systemu uzdatniania wody na ujęciu wody w Przyłęku, wartość 540 tys. </a:t>
            </a:r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>( </a:t>
            </a:r>
            <a:r>
              <a:rPr lang="pl-PL" dirty="0">
                <a:solidFill>
                  <a:schemeClr val="accent3">
                    <a:lumMod val="50000"/>
                  </a:schemeClr>
                </a:solidFill>
              </a:rPr>
              <a:t>2018 r. zakończono),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accent3">
                    <a:lumMod val="50000"/>
                  </a:schemeClr>
                </a:solidFill>
              </a:rPr>
              <a:t>przebudowa części budynku Szkoły Podstawowej i zmiana jej sposobu użytkowania na potrzeby Dziennego Domu „Senior- Wigor” wraz z rozbudową polegającą na dobudowie wiatrołapu na działce o nr ewidencji gruntów 2535/2 w miejscowości Niwiska ( 2019) , wartość 133 tys. zł,</a:t>
            </a: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1331640" y="363361"/>
            <a:ext cx="6768752" cy="125272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lvl="0"/>
            <a:r>
              <a:rPr lang="pl-PL" sz="4000" dirty="0">
                <a:solidFill>
                  <a:schemeClr val="accent3">
                    <a:lumMod val="50000"/>
                  </a:schemeClr>
                </a:solidFill>
              </a:rPr>
              <a:t>Obiekty </a:t>
            </a:r>
            <a:r>
              <a:rPr lang="pl-PL" sz="4000" dirty="0" smtClean="0">
                <a:solidFill>
                  <a:schemeClr val="accent3">
                    <a:lumMod val="50000"/>
                  </a:schemeClr>
                </a:solidFill>
              </a:rPr>
              <a:t>komunalne </a:t>
            </a:r>
            <a:r>
              <a:rPr lang="pl-PL" sz="2500" dirty="0" smtClean="0">
                <a:solidFill>
                  <a:schemeClr val="accent3">
                    <a:lumMod val="50000"/>
                  </a:schemeClr>
                </a:solidFill>
              </a:rPr>
              <a:t>(2015-2020)</a:t>
            </a:r>
            <a:endParaRPr lang="pl-PL" sz="25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139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http://www.niwiska.pl/static/img/k01/aktualnosci/Podsumowanie_2018/podsumowanie_1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64042" y="3429000"/>
            <a:ext cx="6092697" cy="3285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www.niwiska.pl/static/img/k01/aktualnosci/Podsumowanie_2018/podsumowanie_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373" y="116632"/>
            <a:ext cx="6155180" cy="4106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6660232" y="1700808"/>
            <a:ext cx="20882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>Stacja Uzdatniania Wody Przyłęk 2018</a:t>
            </a:r>
            <a:endParaRPr lang="pl-PL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51520" y="4869160"/>
            <a:ext cx="20882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accent3">
                    <a:lumMod val="50000"/>
                  </a:schemeClr>
                </a:solidFill>
              </a:rPr>
              <a:t> Zagospodarowanie terenu wokół </a:t>
            </a:r>
            <a:r>
              <a:rPr lang="pl-PL" dirty="0" err="1">
                <a:solidFill>
                  <a:schemeClr val="accent3">
                    <a:lumMod val="50000"/>
                  </a:schemeClr>
                </a:solidFill>
              </a:rPr>
              <a:t>Siedleniaka</a:t>
            </a:r>
            <a:r>
              <a:rPr lang="pl-PL" dirty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pl-PL" smtClean="0">
                <a:solidFill>
                  <a:schemeClr val="accent3">
                    <a:lumMod val="50000"/>
                  </a:schemeClr>
                </a:solidFill>
              </a:rPr>
              <a:t>w Siedlance </a:t>
            </a:r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>-2018</a:t>
            </a:r>
            <a:endParaRPr lang="pl-PL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6186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623065" y="188640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  <a:t>ŚWIETLICE WIEJSKIE </a:t>
            </a:r>
          </a:p>
        </p:txBody>
      </p:sp>
      <p:pic>
        <p:nvPicPr>
          <p:cNvPr id="8194" name="Picture 2" descr="http://www.archiwum.niwiska.pl/img_art/art1986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3696662"/>
            <a:ext cx="4111701" cy="3083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archiwum.niwiska.pl/img_swietlice/art5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5111" y="3717032"/>
            <a:ext cx="4035452" cy="3026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archiwum.niwiska.pl/img_swietlice/art6_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9443" y="1305272"/>
            <a:ext cx="3215680" cy="2411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archiwum.niwiska.pl/img_swietlice/art11_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4769" y="1379677"/>
            <a:ext cx="3503295" cy="2337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5831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81282" y="0"/>
            <a:ext cx="7498080" cy="836712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>
                <a:solidFill>
                  <a:schemeClr val="tx2"/>
                </a:solidFill>
              </a:rPr>
              <a:t>Infrastruktura sportowa </a:t>
            </a:r>
            <a:endParaRPr lang="pl-PL" sz="4000" dirty="0">
              <a:solidFill>
                <a:schemeClr val="tx2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74873" y="836712"/>
            <a:ext cx="7848872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 smtClean="0"/>
              <a:t>Renowacja </a:t>
            </a:r>
            <a:r>
              <a:rPr lang="pl-PL" dirty="0"/>
              <a:t>płyty boiska w  Przyłęku i  Siedlance, budowa boiska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Kosowach </a:t>
            </a:r>
            <a:r>
              <a:rPr lang="pl-PL" dirty="0" smtClean="0"/>
              <a:t>2011r.,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/>
              <a:t>Budowa trybun na boiskach : Trześń, Niwiska, Hucina </a:t>
            </a:r>
            <a:r>
              <a:rPr lang="pl-PL" dirty="0" smtClean="0"/>
              <a:t> 2014r.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/>
              <a:t>Budowa kortu tenisowego w Trześni – </a:t>
            </a:r>
            <a:r>
              <a:rPr lang="pl-PL" dirty="0" smtClean="0"/>
              <a:t>2013r.,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l-PL" dirty="0"/>
              <a:t>budowa szatni sportowej w Hucinie, wartość 270 tys. zł( 2013),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l-PL" dirty="0"/>
              <a:t>budowa szatni sportowej w Kosowach, wartość 140 tys. (2015</a:t>
            </a:r>
            <a:r>
              <a:rPr lang="pl-PL" dirty="0" smtClean="0"/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/>
              <a:t>Budowa szatni sportowej w Siedlance , wartość 437 tys. zł ( 2018 r.)</a:t>
            </a:r>
          </a:p>
        </p:txBody>
      </p:sp>
      <p:pic>
        <p:nvPicPr>
          <p:cNvPr id="19461" name="Picture 5" descr="http://www.archiwum.niwiska.pl/img_art/art2104_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070" y="3933056"/>
            <a:ext cx="3816964" cy="2543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http://www.archiwum.niwiska.pl/img_art/art2104_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3933056"/>
            <a:ext cx="3846006" cy="2562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1186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www.archiwum.niwiska.pl/img_art/art2228_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4008" y="3858443"/>
            <a:ext cx="4392488" cy="2882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Zdjecia_2018\do ulotki- sesja gmina\IMG_171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016" y="3717352"/>
            <a:ext cx="432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451297" y="0"/>
            <a:ext cx="8229600" cy="115955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pl-PL" sz="4000" b="1" dirty="0" smtClean="0">
                <a:solidFill>
                  <a:schemeClr val="tx2"/>
                </a:solidFill>
              </a:rPr>
              <a:t>Obiekty sportowe</a:t>
            </a:r>
            <a:endParaRPr lang="pl-PL" b="1" dirty="0"/>
          </a:p>
        </p:txBody>
      </p:sp>
      <p:pic>
        <p:nvPicPr>
          <p:cNvPr id="7170" name="Picture 2" descr="D:\Zdjęcia_2016\zdjecia z lotu ptaka 2016\Kosowy szkoła\DJI_0016-1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111" y="1341048"/>
            <a:ext cx="4486921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Zdjęcia_2016\gmina w obiektywie maj 2016\IMG_973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179391"/>
            <a:ext cx="4104456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0670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IP\Desktop\WAŻNE\stare\tak jest ... (18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343" y="1339298"/>
            <a:ext cx="4824536" cy="2953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IP\Desktop\IMG_3160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82224" y="3957434"/>
            <a:ext cx="4680120" cy="2720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Zdjęcia_2016\zdjecia z lotu ptaka 2016\Trześń boiska\DJI_004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7377" y="1412776"/>
            <a:ext cx="4359119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1297" y="0"/>
            <a:ext cx="8229600" cy="1159558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solidFill>
                  <a:schemeClr val="tx2"/>
                </a:solidFill>
              </a:rPr>
              <a:t>O</a:t>
            </a:r>
            <a:r>
              <a:rPr lang="pl-PL" sz="4000" b="1" dirty="0" smtClean="0">
                <a:solidFill>
                  <a:schemeClr val="tx2"/>
                </a:solidFill>
              </a:rPr>
              <a:t>biekty sportowe</a:t>
            </a:r>
            <a:endParaRPr lang="pl-PL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762" y="4310567"/>
            <a:ext cx="4788876" cy="2367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51650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Zdjęcia 2015\tym\IMG_375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816" y="0"/>
            <a:ext cx="432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5148064" y="116632"/>
            <a:ext cx="26645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tx2">
                    <a:lumMod val="75000"/>
                  </a:schemeClr>
                </a:solidFill>
              </a:rPr>
              <a:t>Place </a:t>
            </a:r>
            <a:r>
              <a:rPr lang="pl-PL" sz="3200" b="1" dirty="0">
                <a:solidFill>
                  <a:schemeClr val="tx2">
                    <a:lumMod val="75000"/>
                  </a:schemeClr>
                </a:solidFill>
              </a:rPr>
              <a:t>Zabaw </a:t>
            </a:r>
            <a:r>
              <a:rPr lang="pl-PL" sz="32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  </a:t>
            </a:r>
            <a:endParaRPr lang="pl-PL" sz="32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3560185"/>
            <a:ext cx="3971933" cy="297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1920" y="1268760"/>
            <a:ext cx="4163564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7" y="3160836"/>
            <a:ext cx="4881227" cy="325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43037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323528" y="0"/>
            <a:ext cx="8229600" cy="115955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pl-PL" sz="3600" b="1" dirty="0" smtClean="0">
                <a:solidFill>
                  <a:schemeClr val="tx2"/>
                </a:solidFill>
              </a:rPr>
              <a:t>Odnawialne źródła energii</a:t>
            </a:r>
          </a:p>
          <a:p>
            <a:pPr algn="ctr"/>
            <a:r>
              <a:rPr lang="pl-PL" sz="3600" b="1" dirty="0" smtClean="0">
                <a:solidFill>
                  <a:schemeClr val="tx2"/>
                </a:solidFill>
              </a:rPr>
              <a:t> w Gminie Niwiska</a:t>
            </a:r>
            <a:endParaRPr lang="pl-PL" sz="3600" b="1" dirty="0"/>
          </a:p>
        </p:txBody>
      </p:sp>
      <p:pic>
        <p:nvPicPr>
          <p:cNvPr id="14340" name="Picture 4" descr="http://www.niwiska.pl/static/img/k01/aktualnosci/Podsumowanie_2018/podsumowanie_1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849" y="1268760"/>
            <a:ext cx="3720218" cy="2279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www.niwiska.pl/static/img/k01/aktualnosci/Podsumowanie_2018/podsumowanie_1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268760"/>
            <a:ext cx="3779912" cy="251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 descr="http://www.niwiska.pl/static/img/k01/aktualnosci/podsumowanie_roku_2019/9e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78484" y="4322230"/>
            <a:ext cx="3696737" cy="2535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az 7" descr="http://www.niwiska.pl/static/img/k01/aktualnosci/podsumowanie_roku_2019/9a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5024" y="4205160"/>
            <a:ext cx="3950274" cy="2618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5" descr="http://www.niwiska.pl/static/img/k01/aktualnosci/podsumowanie_roku_2019/9b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90863" y="2852936"/>
            <a:ext cx="3435523" cy="2278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099763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980728"/>
            <a:ext cx="4415717" cy="2692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8" descr="http://www.przasnysz.um.gov.pl/asp/galeria/20101231_Realizacja_projetu_aktywizacja_spoleczna_MOPS/03szkolenie_komputerow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3618836"/>
            <a:ext cx="4668184" cy="31225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://www.swierklaniec.naszops.pl/galleries/78/image00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3659509" cy="2746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://xn--mopsdzierzgo-fdc.pl/system/files/styles/galleryformatter_slide/private/Kopia%20kurs%20kucharz%20i%20egzamin%20005.jpg?itok=KXWGGZp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6" y="4079606"/>
            <a:ext cx="4139952" cy="2583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187127" y="0"/>
            <a:ext cx="8219256" cy="908720"/>
          </a:xfrm>
        </p:spPr>
        <p:txBody>
          <a:bodyPr>
            <a:noAutofit/>
          </a:bodyPr>
          <a:lstStyle/>
          <a:p>
            <a:r>
              <a:rPr lang="pl-PL" sz="3200" dirty="0" smtClean="0">
                <a:solidFill>
                  <a:schemeClr val="tx2">
                    <a:lumMod val="75000"/>
                  </a:schemeClr>
                </a:solidFill>
              </a:rPr>
              <a:t>POMOC SPOŁECZNA</a:t>
            </a:r>
            <a:endParaRPr lang="pl-PL" sz="3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3167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7355160" cy="1879638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tx2"/>
                </a:solidFill>
              </a:rPr>
              <a:t>Budowa gazociągów </a:t>
            </a:r>
            <a:r>
              <a:rPr lang="pl-PL" b="1" dirty="0" smtClean="0">
                <a:solidFill>
                  <a:schemeClr val="tx2"/>
                </a:solidFill>
              </a:rPr>
              <a:t/>
            </a:r>
            <a:br>
              <a:rPr lang="pl-PL" b="1" dirty="0" smtClean="0">
                <a:solidFill>
                  <a:schemeClr val="tx2"/>
                </a:solidFill>
              </a:rPr>
            </a:br>
            <a:r>
              <a:rPr lang="pl-PL" b="1" dirty="0" smtClean="0">
                <a:solidFill>
                  <a:schemeClr val="tx2"/>
                </a:solidFill>
              </a:rPr>
              <a:t>w </a:t>
            </a:r>
            <a:r>
              <a:rPr lang="pl-PL" b="1" dirty="0">
                <a:solidFill>
                  <a:schemeClr val="tx2"/>
                </a:solidFill>
              </a:rPr>
              <a:t>Gminie Niwiska: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611560" y="2438886"/>
            <a:ext cx="8064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pl-PL" sz="2400" dirty="0" smtClean="0">
                <a:solidFill>
                  <a:schemeClr val="accent3">
                    <a:lumMod val="50000"/>
                  </a:schemeClr>
                </a:solidFill>
              </a:rPr>
              <a:t>Niwiska</a:t>
            </a:r>
            <a:r>
              <a:rPr lang="pl-PL" sz="2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pl-PL" sz="2400" dirty="0" smtClean="0">
                <a:solidFill>
                  <a:schemeClr val="accent3">
                    <a:lumMod val="50000"/>
                  </a:schemeClr>
                </a:solidFill>
              </a:rPr>
              <a:t>Przyłęk</a:t>
            </a:r>
            <a:r>
              <a:rPr lang="pl-PL" sz="2400" dirty="0">
                <a:solidFill>
                  <a:schemeClr val="accent3">
                    <a:lumMod val="50000"/>
                  </a:schemeClr>
                </a:solidFill>
              </a:rPr>
              <a:t>, Trześń  - 1989r</a:t>
            </a:r>
            <a:r>
              <a:rPr lang="pl-PL" sz="2400" dirty="0" smtClean="0">
                <a:solidFill>
                  <a:schemeClr val="accent3">
                    <a:lumMod val="50000"/>
                  </a:schemeClr>
                </a:solidFill>
              </a:rPr>
              <a:t>.,</a:t>
            </a:r>
            <a:endParaRPr lang="pl-PL" sz="2400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pl-PL" sz="2400" dirty="0" smtClean="0">
                <a:solidFill>
                  <a:schemeClr val="accent3">
                    <a:lumMod val="50000"/>
                  </a:schemeClr>
                </a:solidFill>
              </a:rPr>
              <a:t>Kosowy</a:t>
            </a:r>
            <a:r>
              <a:rPr lang="pl-PL" sz="2400" dirty="0">
                <a:solidFill>
                  <a:schemeClr val="accent3">
                    <a:lumMod val="50000"/>
                  </a:schemeClr>
                </a:solidFill>
              </a:rPr>
              <a:t>, Hucina i Siedlanka - 1990r</a:t>
            </a:r>
            <a:r>
              <a:rPr lang="pl-PL" sz="2400" dirty="0" smtClean="0">
                <a:solidFill>
                  <a:schemeClr val="accent3">
                    <a:lumMod val="50000"/>
                  </a:schemeClr>
                </a:solidFill>
              </a:rPr>
              <a:t>.,</a:t>
            </a:r>
            <a:endParaRPr lang="pl-PL" sz="2400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pl-PL" sz="2400" dirty="0" smtClean="0">
                <a:solidFill>
                  <a:schemeClr val="accent3">
                    <a:lumMod val="50000"/>
                  </a:schemeClr>
                </a:solidFill>
              </a:rPr>
              <a:t>Hucisko </a:t>
            </a:r>
            <a:r>
              <a:rPr lang="pl-PL" sz="2400" dirty="0">
                <a:solidFill>
                  <a:schemeClr val="accent3">
                    <a:lumMod val="50000"/>
                  </a:schemeClr>
                </a:solidFill>
              </a:rPr>
              <a:t>i Zapole - 1994r</a:t>
            </a:r>
            <a:r>
              <a:rPr lang="pl-PL" sz="2400" dirty="0" smtClean="0">
                <a:solidFill>
                  <a:schemeClr val="accent3">
                    <a:lumMod val="50000"/>
                  </a:schemeClr>
                </a:solidFill>
              </a:rPr>
              <a:t>.,</a:t>
            </a:r>
            <a:endParaRPr lang="pl-PL" sz="2400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pl-PL" sz="2400" dirty="0" smtClean="0">
                <a:solidFill>
                  <a:schemeClr val="accent3">
                    <a:lumMod val="50000"/>
                  </a:schemeClr>
                </a:solidFill>
              </a:rPr>
              <a:t>Leszcze </a:t>
            </a:r>
            <a:r>
              <a:rPr lang="pl-PL" sz="2400" dirty="0">
                <a:solidFill>
                  <a:schemeClr val="accent3">
                    <a:lumMod val="50000"/>
                  </a:schemeClr>
                </a:solidFill>
              </a:rPr>
              <a:t>– 1997r</a:t>
            </a:r>
            <a:r>
              <a:rPr lang="pl-PL" sz="24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endParaRPr lang="pl-PL" sz="24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pl-PL" sz="2400" b="1" dirty="0" smtClean="0">
                <a:solidFill>
                  <a:schemeClr val="accent3">
                    <a:lumMod val="50000"/>
                  </a:schemeClr>
                </a:solidFill>
              </a:rPr>
              <a:t>Łączna </a:t>
            </a:r>
            <a:r>
              <a:rPr lang="pl-PL" sz="2400" b="1" dirty="0">
                <a:solidFill>
                  <a:schemeClr val="accent3">
                    <a:lumMod val="50000"/>
                  </a:schemeClr>
                </a:solidFill>
              </a:rPr>
              <a:t>długość sieci gazociągowej wyniosi 119km</a:t>
            </a:r>
          </a:p>
          <a:p>
            <a:pPr marL="285750" indent="-285750">
              <a:buFontTx/>
              <a:buChar char="-"/>
            </a:pPr>
            <a:endParaRPr lang="pl-PL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pl-PL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6893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Y:\podsumowanie_2019\8m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89" y="3356992"/>
            <a:ext cx="4079997" cy="27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Y:\podsumowanie_2019\8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215" y="1166646"/>
            <a:ext cx="3839994" cy="255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Y:\podsumowanie_2019\8e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4964" y="1228563"/>
            <a:ext cx="3711452" cy="247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lublin.uw.gov.pl/sites/default/files/wps/logo_senior_wigor_1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3494" y="179391"/>
            <a:ext cx="2780984" cy="1049172"/>
          </a:xfrm>
          <a:prstGeom prst="snip2DiagRect">
            <a:avLst>
              <a:gd name="adj1" fmla="val 17699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3" descr="Y:\podsumowanie_2019\8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427" y="1219156"/>
            <a:ext cx="3839994" cy="2559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Y:\podsumowanie_2019\8i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1576" y="3573016"/>
            <a:ext cx="3688855" cy="2459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1331640" y="6083320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>
                <a:solidFill>
                  <a:schemeClr val="accent3">
                    <a:lumMod val="50000"/>
                  </a:schemeClr>
                </a:solidFill>
              </a:rPr>
              <a:t>Dzienny Dom Senior WIGOR-  funkcjonuje od 2019r. </a:t>
            </a:r>
          </a:p>
          <a:p>
            <a:pPr algn="ctr"/>
            <a:r>
              <a:rPr lang="pl-PL" sz="1400" dirty="0" smtClean="0">
                <a:solidFill>
                  <a:schemeClr val="accent3">
                    <a:lumMod val="50000"/>
                  </a:schemeClr>
                </a:solidFill>
              </a:rPr>
              <a:t>w wyremontowanych pomieszczeniach SP Niwiska</a:t>
            </a:r>
            <a:endParaRPr lang="pl-PL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Picture 4" descr="Y:\podsumowanie_2019\8e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4964" y="1262004"/>
            <a:ext cx="3711452" cy="2474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30726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4" y="3645024"/>
            <a:ext cx="4224469" cy="3168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3656825"/>
            <a:ext cx="4748394" cy="31565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02113" y="304800"/>
            <a:ext cx="4941887" cy="3294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1043608" y="548680"/>
            <a:ext cx="3016358" cy="2862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Życie społeczno-kulturalne </a:t>
            </a:r>
            <a:br>
              <a:rPr lang="pl-PL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w Gminie Niwiska </a:t>
            </a:r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4916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3300741"/>
            <a:ext cx="5202746" cy="3466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D:\Zdjęcia_2016\sobótki 2016\IMG_130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88638"/>
            <a:ext cx="5472608" cy="3648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9383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W:\naj wieś\IMG_950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03181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197768" y="5982379"/>
            <a:ext cx="8748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Turniej Sołectw - „Jezioro Łabędzie” </a:t>
            </a:r>
            <a:endParaRPr lang="pl-PL" sz="24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3720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archiwum.niwiska.pl/img_art/art2290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052736"/>
            <a:ext cx="6755904" cy="4484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513845" y="5762396"/>
            <a:ext cx="63914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>
                <a:solidFill>
                  <a:schemeClr val="accent3">
                    <a:lumMod val="50000"/>
                  </a:schemeClr>
                </a:solidFill>
              </a:rPr>
              <a:t>Koncert </a:t>
            </a:r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Patriotyczny w wykonaniu uczniów i nauczycieli</a:t>
            </a:r>
          </a:p>
          <a:p>
            <a:pPr algn="ctr"/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 Szkoły Muzycznej I stopnia w Niwiskach </a:t>
            </a:r>
            <a:endParaRPr lang="pl-PL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83863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 txBox="1">
            <a:spLocks noGrp="1"/>
          </p:cNvSpPr>
          <p:nvPr>
            <p:ph type="ctrTitle" idx="4294967295"/>
          </p:nvPr>
        </p:nvSpPr>
        <p:spPr>
          <a:xfrm>
            <a:off x="2971800" y="5792788"/>
            <a:ext cx="6172200" cy="769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pl-PL" sz="2000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</a:rPr>
              <a:t>Władysław Pogoda</a:t>
            </a:r>
            <a:endParaRPr lang="pl-PL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1339068"/>
              </p:ext>
            </p:extLst>
          </p:nvPr>
        </p:nvGraphicFramePr>
        <p:xfrm>
          <a:off x="5939023" y="1124744"/>
          <a:ext cx="3027200" cy="4489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1" name="Acrobat Document" r:id="rId4" imgW="4457365" imgH="6610165" progId="AcroExch.Document.11">
                  <p:embed/>
                </p:oleObj>
              </mc:Choice>
              <mc:Fallback>
                <p:oleObj name="Acrobat Document" r:id="rId4" imgW="4457365" imgH="661016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39023" y="1124744"/>
                        <a:ext cx="3027200" cy="44890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2208" y="260648"/>
            <a:ext cx="3893991" cy="2736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2208" y="3194891"/>
            <a:ext cx="3911190" cy="2933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67729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 txBox="1">
            <a:spLocks noGrp="1"/>
          </p:cNvSpPr>
          <p:nvPr>
            <p:ph type="ctrTitle" idx="4294967295"/>
          </p:nvPr>
        </p:nvSpPr>
        <p:spPr>
          <a:xfrm>
            <a:off x="1259632" y="476672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</a:rPr>
              <a:t>Dr </a:t>
            </a:r>
            <a:r>
              <a:rPr lang="pl-PL" sz="2400" b="1" dirty="0">
                <a:solidFill>
                  <a:schemeClr val="tx2">
                    <a:lumMod val="75000"/>
                  </a:schemeClr>
                </a:solidFill>
              </a:rPr>
              <a:t>Jan Antoni Ernest </a:t>
            </a:r>
            <a:r>
              <a:rPr lang="pl-PL" sz="2400" b="1" dirty="0" err="1" smtClean="0">
                <a:solidFill>
                  <a:schemeClr val="tx2">
                    <a:lumMod val="75000"/>
                  </a:schemeClr>
                </a:solidFill>
              </a:rPr>
              <a:t>Hupka</a:t>
            </a:r>
            <a:endParaRPr lang="pl-PL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Picture 8" descr="C:\Users\IP-komputer\Desktop\dwor_hupki\okladk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124743"/>
            <a:ext cx="7530501" cy="54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6234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 txBox="1">
            <a:spLocks noGrp="1"/>
          </p:cNvSpPr>
          <p:nvPr>
            <p:ph type="ctrTitle" idx="4294967295"/>
          </p:nvPr>
        </p:nvSpPr>
        <p:spPr>
          <a:xfrm>
            <a:off x="3923928" y="1763856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Promocja Gminy </a:t>
            </a:r>
            <a:endParaRPr lang="pl-PL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4" descr="I:\DCIM\100CANON\IMG_651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3258000"/>
            <a:ext cx="5400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I:\DCIM\100CANON\IMG_651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895944" cy="3263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6599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archiwum.niwiska.pl/img_art/art2190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8996" y="1772816"/>
            <a:ext cx="5530063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899592" y="548680"/>
            <a:ext cx="7704857" cy="129614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pl-PL" sz="3600" b="1" dirty="0" smtClean="0">
                <a:effectLst/>
              </a:rPr>
              <a:t>Uczeń Szkoły Muzycznej I st.</a:t>
            </a:r>
          </a:p>
          <a:p>
            <a:pPr algn="ctr"/>
            <a:r>
              <a:rPr lang="pl-PL" sz="3600" b="1" dirty="0" smtClean="0">
                <a:effectLst/>
              </a:rPr>
              <a:t> w Niwiskach w „Mam Talent”</a:t>
            </a:r>
            <a:endParaRPr lang="pl-PL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971600" y="6056421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chemeClr val="accent3">
                    <a:lumMod val="50000"/>
                  </a:schemeClr>
                </a:solidFill>
              </a:rPr>
              <a:t>Marcin Kosiorowski, uczeń klasy fletu Szkoły Muzycznej I st. w Niwiskach wziął udział w popularnym programie „Mam Talent”. </a:t>
            </a:r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>- 2017 rok</a:t>
            </a:r>
            <a:endParaRPr lang="pl-PL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0282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1639" y="182880"/>
            <a:ext cx="7704857" cy="1013872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pl-PL" sz="4000" b="1" dirty="0" smtClean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</a:rPr>
              <a:t>Wyróżnienia</a:t>
            </a:r>
            <a:r>
              <a:rPr lang="pl-PL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pl-PL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Picture 2" descr="C:\Users\IP\Desktop\art790_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690525"/>
            <a:ext cx="3442672" cy="4930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14206" y="1834541"/>
            <a:ext cx="5294298" cy="39707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1902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003232" cy="1951646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tx2"/>
                </a:solidFill>
              </a:rPr>
              <a:t>Telefonizacja gminy w latach </a:t>
            </a:r>
            <a:br>
              <a:rPr lang="pl-PL" b="1" dirty="0">
                <a:solidFill>
                  <a:schemeClr val="tx2"/>
                </a:solidFill>
              </a:rPr>
            </a:br>
            <a:r>
              <a:rPr lang="pl-PL" b="1" dirty="0">
                <a:solidFill>
                  <a:schemeClr val="tx2"/>
                </a:solidFill>
              </a:rPr>
              <a:t>1992 - 1994</a:t>
            </a:r>
            <a:br>
              <a:rPr lang="pl-PL" b="1" dirty="0">
                <a:solidFill>
                  <a:schemeClr val="tx2"/>
                </a:solidFill>
              </a:rPr>
            </a:br>
            <a:endParaRPr lang="pl-PL" b="1" dirty="0">
              <a:solidFill>
                <a:schemeClr val="tx2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899592" y="2690336"/>
            <a:ext cx="74168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chemeClr val="accent3">
                    <a:lumMod val="50000"/>
                  </a:schemeClr>
                </a:solidFill>
              </a:rPr>
              <a:t>Powstanie centrali telefonicznej we wsi Siedlanka oraz budowa sieci telefonicznych we wsiach Kosowy, Siedlanka, Hucina </a:t>
            </a:r>
            <a:br>
              <a:rPr lang="pl-PL" sz="28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sz="2800" dirty="0">
                <a:solidFill>
                  <a:schemeClr val="accent3">
                    <a:lumMod val="50000"/>
                  </a:schemeClr>
                </a:solidFill>
              </a:rPr>
              <a:t>i Przyłęk.</a:t>
            </a:r>
          </a:p>
        </p:txBody>
      </p:sp>
    </p:spTree>
    <p:extLst>
      <p:ext uri="{BB962C8B-B14F-4D97-AF65-F5344CB8AC3E}">
        <p14:creationId xmlns:p14="http://schemas.microsoft.com/office/powerpoint/2010/main" val="118637148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556792"/>
            <a:ext cx="3782533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056784" cy="1066130"/>
          </a:xfrm>
        </p:spPr>
        <p:txBody>
          <a:bodyPr>
            <a:noAutofit/>
          </a:bodyPr>
          <a:lstStyle/>
          <a:p>
            <a:r>
              <a:rPr lang="pl-PL" sz="3200" b="1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</a:rPr>
              <a:t>GMINA NIWISKA w XIII Rankingu Samorządów „Rzeczpospolitej”</a:t>
            </a:r>
            <a:endParaRPr lang="pl-PL" sz="2400" b="1" dirty="0">
              <a:ln w="10541" cmpd="sng">
                <a:noFill/>
                <a:prstDash val="solid"/>
              </a:ln>
              <a:solidFill>
                <a:schemeClr val="tx2"/>
              </a:solidFill>
              <a:effectLst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5495" y="2348880"/>
            <a:ext cx="4520077" cy="3312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57616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484784"/>
            <a:ext cx="3672408" cy="5138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0" y="182880"/>
            <a:ext cx="9036496" cy="1111664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</a:rPr>
              <a:t>The Innovation in </a:t>
            </a:r>
            <a:r>
              <a:rPr lang="pl-PL" sz="3600" b="1" dirty="0" smtClean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</a:rPr>
              <a:t/>
            </a:r>
            <a:br>
              <a:rPr lang="pl-PL" sz="3600" b="1" dirty="0" smtClean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</a:rPr>
            </a:br>
            <a:r>
              <a:rPr lang="en-US" sz="3600" b="1" dirty="0" smtClean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</a:rPr>
              <a:t>Politics </a:t>
            </a:r>
            <a:r>
              <a:rPr lang="en-US" sz="3600" b="1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</a:rPr>
              <a:t>Awards 2017</a:t>
            </a:r>
            <a:endParaRPr lang="pl-PL" sz="2800" b="1" dirty="0">
              <a:ln w="10541" cmpd="sng">
                <a:noFill/>
                <a:prstDash val="solid"/>
              </a:ln>
              <a:solidFill>
                <a:schemeClr val="tx2"/>
              </a:solidFill>
              <a:effectLst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878" y="2204864"/>
            <a:ext cx="5050330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89191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114" y="2276872"/>
            <a:ext cx="4508910" cy="326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024" y="1397372"/>
            <a:ext cx="4292238" cy="5445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98736" y="188640"/>
            <a:ext cx="7973664" cy="936104"/>
          </a:xfrm>
          <a:prstGeom prst="rect">
            <a:avLst/>
          </a:prstGeom>
        </p:spPr>
        <p:txBody>
          <a:bodyPr vert="horz" lIns="91432" tIns="45716" rIns="91432" bIns="45716" rtlCol="0" anchor="ctr">
            <a:noAutofit/>
          </a:bodyPr>
          <a:lstStyle>
            <a:lvl1pPr algn="ctr" defTabSz="914321" rtl="0" eaLnBrk="1" latinLnBrk="0" hangingPunct="1">
              <a:spcBef>
                <a:spcPct val="0"/>
              </a:spcBef>
              <a:buNone/>
              <a:defRPr sz="5400" b="0" kern="120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</a:rPr>
              <a:t>„Podkarpacki Samorządowiec </a:t>
            </a:r>
            <a:endParaRPr lang="pl-PL" sz="3200" b="1" dirty="0" smtClean="0">
              <a:ln w="10541" cmpd="sng">
                <a:noFill/>
                <a:prstDash val="solid"/>
              </a:ln>
              <a:solidFill>
                <a:schemeClr val="tx2"/>
              </a:solidFill>
              <a:effectLst/>
            </a:endParaRPr>
          </a:p>
          <a:p>
            <a:r>
              <a:rPr lang="pl-PL" sz="3200" b="1" dirty="0" smtClean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</a:rPr>
              <a:t>bliski </a:t>
            </a:r>
            <a:r>
              <a:rPr lang="pl-PL" sz="3200" b="1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</a:rPr>
              <a:t>Rodzinie”</a:t>
            </a:r>
            <a:endParaRPr lang="pl-PL" sz="2400" b="1" dirty="0">
              <a:ln w="10541" cmpd="sng">
                <a:noFill/>
                <a:prstDash val="solid"/>
              </a:ln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6964513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/>
          <p:cNvSpPr>
            <a:spLocks noGrp="1"/>
          </p:cNvSpPr>
          <p:nvPr>
            <p:ph type="subTitle" idx="4294967295"/>
          </p:nvPr>
        </p:nvSpPr>
        <p:spPr>
          <a:xfrm>
            <a:off x="0" y="1557338"/>
            <a:ext cx="7723188" cy="360045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pl-PL" sz="4800" b="1" dirty="0" smtClean="0">
                <a:solidFill>
                  <a:schemeClr val="tx2"/>
                </a:solidFill>
              </a:rPr>
              <a:t>Zestawienie </a:t>
            </a:r>
          </a:p>
          <a:p>
            <a:pPr marL="0" indent="0" algn="r">
              <a:buNone/>
            </a:pPr>
            <a:r>
              <a:rPr lang="pl-PL" sz="4800" b="1" dirty="0" smtClean="0">
                <a:solidFill>
                  <a:schemeClr val="tx2"/>
                </a:solidFill>
              </a:rPr>
              <a:t>dochodów i wydatków</a:t>
            </a:r>
          </a:p>
          <a:p>
            <a:pPr marL="0" indent="0" algn="r">
              <a:buNone/>
            </a:pPr>
            <a:r>
              <a:rPr lang="pl-PL" sz="4800" b="1" dirty="0" smtClean="0">
                <a:solidFill>
                  <a:schemeClr val="tx2"/>
                </a:solidFill>
              </a:rPr>
              <a:t>Gminy Niwiska </a:t>
            </a:r>
          </a:p>
          <a:p>
            <a:pPr marL="0" indent="0" algn="r">
              <a:buNone/>
            </a:pPr>
            <a:r>
              <a:rPr lang="pl-PL" sz="4800" b="1" dirty="0" smtClean="0">
                <a:solidFill>
                  <a:schemeClr val="tx2"/>
                </a:solidFill>
              </a:rPr>
              <a:t>w latach 1990 – 2020</a:t>
            </a:r>
            <a:r>
              <a:rPr lang="pl-PL" sz="2000" b="1" dirty="0" smtClean="0">
                <a:solidFill>
                  <a:schemeClr val="tx2"/>
                </a:solidFill>
              </a:rPr>
              <a:t>(</a:t>
            </a:r>
            <a:r>
              <a:rPr lang="pl-PL" sz="1600" b="1" dirty="0" smtClean="0">
                <a:solidFill>
                  <a:schemeClr val="tx2"/>
                </a:solidFill>
              </a:rPr>
              <a:t>plan na 31.03.2020</a:t>
            </a:r>
            <a:r>
              <a:rPr lang="pl-PL" sz="2000" b="1" dirty="0" smtClean="0">
                <a:solidFill>
                  <a:schemeClr val="tx2"/>
                </a:solidFill>
              </a:rPr>
              <a:t>)</a:t>
            </a:r>
            <a:endParaRPr lang="pl-PL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6349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4227542089"/>
              </p:ext>
            </p:extLst>
          </p:nvPr>
        </p:nvGraphicFramePr>
        <p:xfrm>
          <a:off x="971600" y="908720"/>
          <a:ext cx="7632848" cy="5360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417398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Wykres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9488475"/>
              </p:ext>
            </p:extLst>
          </p:nvPr>
        </p:nvGraphicFramePr>
        <p:xfrm>
          <a:off x="-1" y="1"/>
          <a:ext cx="9144001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2243348120"/>
              </p:ext>
            </p:extLst>
          </p:nvPr>
        </p:nvGraphicFramePr>
        <p:xfrm>
          <a:off x="0" y="332656"/>
          <a:ext cx="8964488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709760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3432469230"/>
              </p:ext>
            </p:extLst>
          </p:nvPr>
        </p:nvGraphicFramePr>
        <p:xfrm>
          <a:off x="0" y="260648"/>
          <a:ext cx="9144000" cy="6480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83857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890872"/>
          </a:xfrm>
        </p:spPr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pl-PL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>Dziękuję za uwagę</a:t>
            </a:r>
            <a:b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sz="60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Elżbieta Wróbel</a:t>
            </a:r>
            <a:br>
              <a:rPr lang="pl-PL" sz="6000" dirty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pl-PL" dirty="0">
                <a:solidFill>
                  <a:schemeClr val="accent3">
                    <a:lumMod val="50000"/>
                  </a:schemeClr>
                </a:solidFill>
                <a:latin typeface="+mn-lt"/>
                <a:cs typeface="Arabic Typesetting" pitchFamily="66" charset="-78"/>
              </a:rPr>
              <a:t>Wójt Gminy Niwiska</a:t>
            </a:r>
            <a:endParaRPr lang="pl-PL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62006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23728" y="260648"/>
            <a:ext cx="4269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tx2"/>
                </a:solidFill>
                <a:latin typeface="+mj-lt"/>
              </a:rPr>
              <a:t>Kanalizacja</a:t>
            </a:r>
            <a:endParaRPr lang="pl-PL" sz="40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683567" y="981135"/>
            <a:ext cx="8208911" cy="6478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>Budowa </a:t>
            </a:r>
            <a:r>
              <a:rPr lang="pl-PL" dirty="0">
                <a:solidFill>
                  <a:schemeClr val="accent3">
                    <a:lumMod val="50000"/>
                  </a:schemeClr>
                </a:solidFill>
              </a:rPr>
              <a:t>sieci kanalizacyjnej miejscowość </a:t>
            </a:r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>Niwiska – 2004-2006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>Budowa </a:t>
            </a:r>
            <a:r>
              <a:rPr lang="pl-PL" dirty="0">
                <a:solidFill>
                  <a:schemeClr val="accent3">
                    <a:lumMod val="50000"/>
                  </a:schemeClr>
                </a:solidFill>
              </a:rPr>
              <a:t>sieci </a:t>
            </a:r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>kanalizacyjnej miejscowość </a:t>
            </a:r>
            <a:r>
              <a:rPr lang="pl-PL" dirty="0">
                <a:solidFill>
                  <a:schemeClr val="accent3">
                    <a:lumMod val="50000"/>
                  </a:schemeClr>
                </a:solidFill>
              </a:rPr>
              <a:t>Trześń </a:t>
            </a:r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>– 2005-2006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>Budowa </a:t>
            </a:r>
            <a:r>
              <a:rPr lang="pl-PL" dirty="0">
                <a:solidFill>
                  <a:schemeClr val="accent3">
                    <a:lumMod val="50000"/>
                  </a:schemeClr>
                </a:solidFill>
              </a:rPr>
              <a:t>sieci kanalizacyjnej Hucina – </a:t>
            </a:r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>2008-2009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accent3">
                    <a:lumMod val="50000"/>
                  </a:schemeClr>
                </a:solidFill>
              </a:rPr>
              <a:t>Budowa sieci kanalizacyjnej Przyłęk – </a:t>
            </a:r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>2010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accent3">
                    <a:lumMod val="50000"/>
                  </a:schemeClr>
                </a:solidFill>
              </a:rPr>
              <a:t>budowa kanalizacji Siedlanka Kosowy Trześnik I – 2011r. – </a:t>
            </a:r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>2012r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accent3">
                    <a:lumMod val="50000"/>
                  </a:schemeClr>
                </a:solidFill>
              </a:rPr>
              <a:t>Budowa kanalizacji sanitarnej Kosowy II etap –  2013/2014r. Wykonano kanalizację sanitarną grawitacyjną: DN 200 PCV o długości 11 311 mb. DN 160 PCV -3 688 mb, budowę kanalizacji sanitarnej tłocznej o długości 3 835,5 mb, budową przyłączy do 130 budynków , budowie 6 przepompowni ścieków oraz 2 przydomowych przepompowni </a:t>
            </a:r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>ścieków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accent3">
                    <a:lumMod val="50000"/>
                  </a:schemeClr>
                </a:solidFill>
              </a:rPr>
              <a:t>budowa kanalizacji sanitarnej Niwiska-Okrąglica i Hucina, ul. Grabowa i ul. Graniczna, 5858 mb sieci, wartość 795 tys. zł( 2017-2018 r.),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accent3">
                    <a:lumMod val="50000"/>
                  </a:schemeClr>
                </a:solidFill>
              </a:rPr>
              <a:t>budowa kanalizacji sanitarnej dla m-ci Hucisko ( 2018r ), wartość 1 834 000, 00 zł, sieć 8 100 mb, przyłącza 1940 mb,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accent3">
                    <a:lumMod val="50000"/>
                  </a:schemeClr>
                </a:solidFill>
              </a:rPr>
              <a:t>budowa kanalizacji sanitarnej w m- ci Zapole, długość sieci 6170 mb, dł. przyłączy 1435 mb, 2 pompownie ścieków, wartość 1,55 mln zł ( 2019).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accent3">
                    <a:lumMod val="50000"/>
                  </a:schemeClr>
                </a:solidFill>
              </a:rPr>
              <a:t>Ogółem długość sieci kanalizacyjnej na terenie naszej gminy wynosi 152, 16 km, przyłączy 12,3 km.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pl-PL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pl-PL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8084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59632" y="5301208"/>
            <a:ext cx="7668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Kontenerowa biologiczno – mechaniczna oczyszczalnia ścieków  EKO – WGB w miejscowości Trześń </a:t>
            </a:r>
          </a:p>
          <a:p>
            <a:pPr algn="ctr"/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Rozpoczęcie prac VIII 2003</a:t>
            </a:r>
          </a:p>
          <a:p>
            <a:pPr algn="ctr"/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Oddanie techniczne VI 2004</a:t>
            </a:r>
            <a:endParaRPr lang="pl-PL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Picture 18" descr="IM00022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63364" y="0"/>
            <a:ext cx="4416748" cy="25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IM00026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92080" y="2564904"/>
            <a:ext cx="3456611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IM00022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504" y="2564903"/>
            <a:ext cx="4608512" cy="2794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3273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silenie">
  <a:themeElements>
    <a:clrScheme name="Przesileni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Przesileni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zesileni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3486</TotalTime>
  <Words>1984</Words>
  <Application>Microsoft Office PowerPoint</Application>
  <PresentationFormat>Pokaz na ekranie (4:3)</PresentationFormat>
  <Paragraphs>248</Paragraphs>
  <Slides>77</Slides>
  <Notes>13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77</vt:i4>
      </vt:variant>
    </vt:vector>
  </HeadingPairs>
  <TitlesOfParts>
    <vt:vector size="79" baseType="lpstr">
      <vt:lpstr>Przesilenie</vt:lpstr>
      <vt:lpstr>Acrobat Document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Budowa gazociągów  w Gminie Niwiska: </vt:lpstr>
      <vt:lpstr>Telefonizacja gminy w latach  1992 - 1994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Rozbudowa zaplecza świetlicowo-stołówkowego - 2014r.</vt:lpstr>
      <vt:lpstr>Kompleks boisk sportowych Orlik Przy GP i SP – 2012r.</vt:lpstr>
      <vt:lpstr>Prezentacja programu PowerPoint</vt:lpstr>
      <vt:lpstr>Szkoła Podstawowa   w  Hucinie </vt:lpstr>
      <vt:lpstr>Szkoła Podstawowa   w Siedlance </vt:lpstr>
      <vt:lpstr>Szkoła Podstawowa   w Siedlance </vt:lpstr>
      <vt:lpstr>Szkoła Podstawowa  w Hucisku  </vt:lpstr>
      <vt:lpstr>Prezentacja programu PowerPoint</vt:lpstr>
      <vt:lpstr>Żłobek i sieć przedszkoli</vt:lpstr>
      <vt:lpstr>Prezentacja programu PowerPoint</vt:lpstr>
      <vt:lpstr>Remiza OSP Siedlanka</vt:lpstr>
      <vt:lpstr>Prezentacja programu PowerPoint</vt:lpstr>
      <vt:lpstr>Prezentacja programu PowerPoint</vt:lpstr>
      <vt:lpstr>Remiza Hucina  </vt:lpstr>
      <vt:lpstr>Remiza Hucisko  </vt:lpstr>
      <vt:lpstr>Remiza Leszcze</vt:lpstr>
      <vt:lpstr>Remiza Trześń</vt:lpstr>
      <vt:lpstr>Bezpieczeństwo p .pożarowe Nowe samochody dla OSP</vt:lpstr>
      <vt:lpstr>Prezentacja programu PowerPoint</vt:lpstr>
      <vt:lpstr>Prezentacja programu PowerPoint</vt:lpstr>
      <vt:lpstr>Pałac dr Jana Hupki z II połowy XIX w.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Oficyna dworska-  Siedziba szkoły muzycznej </vt:lpstr>
      <vt:lpstr>Prezentacja programu PowerPoint</vt:lpstr>
      <vt:lpstr> Uruchomienie rehabilitacji  na niskiej części Ośrodka Zdrowia  w Niwiskach 2012r.</vt:lpstr>
      <vt:lpstr>Prezentacja programu PowerPoint</vt:lpstr>
      <vt:lpstr>Prezentacja programu PowerPoint</vt:lpstr>
      <vt:lpstr>Drogi i chodniki </vt:lpstr>
      <vt:lpstr>Drogi  i chodniki </vt:lpstr>
      <vt:lpstr>Parkingi </vt:lpstr>
      <vt:lpstr>Prezentacja programu PowerPoint</vt:lpstr>
      <vt:lpstr>Prezentacja programu PowerPoint</vt:lpstr>
      <vt:lpstr>Prezentacja programu PowerPoint</vt:lpstr>
      <vt:lpstr>Infrastruktura sportowa </vt:lpstr>
      <vt:lpstr>Prezentacja programu PowerPoint</vt:lpstr>
      <vt:lpstr>Obiekty sportowe</vt:lpstr>
      <vt:lpstr>Prezentacja programu PowerPoint</vt:lpstr>
      <vt:lpstr>Prezentacja programu PowerPoint</vt:lpstr>
      <vt:lpstr>POMOC SPOŁECZNA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Władysław Pogoda</vt:lpstr>
      <vt:lpstr>Dr Jan Antoni Ernest Hupka</vt:lpstr>
      <vt:lpstr>Promocja Gminy </vt:lpstr>
      <vt:lpstr>Prezentacja programu PowerPoint</vt:lpstr>
      <vt:lpstr>Wyróżnienia </vt:lpstr>
      <vt:lpstr>GMINA NIWISKA w XIII Rankingu Samorządów „Rzeczpospolitej”</vt:lpstr>
      <vt:lpstr>The Innovation in  Politics Awards 2017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Dziękuję za uwagę  Elżbieta Wróbel Wójt Gminy Niwiska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Inwestycje gminne zrealizowane w okresie</dc:title>
  <dc:creator>UG</dc:creator>
  <cp:lastModifiedBy>Użytkownik systemu Windows</cp:lastModifiedBy>
  <cp:revision>254</cp:revision>
  <dcterms:created xsi:type="dcterms:W3CDTF">2010-05-19T07:40:04Z</dcterms:created>
  <dcterms:modified xsi:type="dcterms:W3CDTF">2020-07-01T08:23:26Z</dcterms:modified>
</cp:coreProperties>
</file>